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4"/>
  </p:sldMasterIdLst>
  <p:notesMasterIdLst>
    <p:notesMasterId r:id="rId23"/>
  </p:notesMasterIdLst>
  <p:handoutMasterIdLst>
    <p:handoutMasterId r:id="rId24"/>
  </p:handoutMasterIdLst>
  <p:sldIdLst>
    <p:sldId id="383" r:id="rId5"/>
    <p:sldId id="384" r:id="rId6"/>
    <p:sldId id="409" r:id="rId7"/>
    <p:sldId id="407" r:id="rId8"/>
    <p:sldId id="403" r:id="rId9"/>
    <p:sldId id="404" r:id="rId10"/>
    <p:sldId id="405" r:id="rId11"/>
    <p:sldId id="388" r:id="rId12"/>
    <p:sldId id="389" r:id="rId13"/>
    <p:sldId id="390" r:id="rId14"/>
    <p:sldId id="395" r:id="rId15"/>
    <p:sldId id="396" r:id="rId16"/>
    <p:sldId id="400" r:id="rId17"/>
    <p:sldId id="402" r:id="rId18"/>
    <p:sldId id="401" r:id="rId19"/>
    <p:sldId id="408" r:id="rId20"/>
    <p:sldId id="398" r:id="rId21"/>
    <p:sldId id="399" r:id="rId22"/>
  </p:sldIdLst>
  <p:sldSz cx="9144000" cy="6858000" type="screen4x3"/>
  <p:notesSz cx="6808788" cy="9940925"/>
  <p:defaultTextStyle>
    <a:defPPr>
      <a:defRPr lang="en-US"/>
    </a:defPPr>
    <a:lvl1pPr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1pPr>
    <a:lvl2pPr marL="4572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2pPr>
    <a:lvl3pPr marL="9144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3pPr>
    <a:lvl4pPr marL="13716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4pPr>
    <a:lvl5pPr marL="18288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5pPr>
    <a:lvl6pPr marL="22860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6pPr>
    <a:lvl7pPr marL="27432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7pPr>
    <a:lvl8pPr marL="32004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8pPr>
    <a:lvl9pPr marL="36576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ctoria Targett" initials="V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9E"/>
    <a:srgbClr val="7635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9813" autoAdjust="0"/>
  </p:normalViewPr>
  <p:slideViewPr>
    <p:cSldViewPr>
      <p:cViewPr>
        <p:scale>
          <a:sx n="76" d="100"/>
          <a:sy n="76" d="100"/>
        </p:scale>
        <p:origin x="-263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39" d="100"/>
          <a:sy n="39" d="100"/>
        </p:scale>
        <p:origin x="-2141" y="-77"/>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058575050915908E-2"/>
          <c:y val="0.13779882648218272"/>
          <c:w val="0.91599568199136394"/>
          <c:h val="0.5849937150400274"/>
        </c:manualLayout>
      </c:layout>
      <c:barChart>
        <c:barDir val="bar"/>
        <c:grouping val="clustered"/>
        <c:varyColors val="0"/>
        <c:ser>
          <c:idx val="0"/>
          <c:order val="0"/>
          <c:tx>
            <c:strRef>
              <c:f>'Age Sex'!$B$6</c:f>
              <c:strCache>
                <c:ptCount val="1"/>
                <c:pt idx="0">
                  <c:v>Underweight</c:v>
                </c:pt>
              </c:strCache>
            </c:strRef>
          </c:tx>
          <c:spPr>
            <a:solidFill>
              <a:srgbClr val="5EC1EA"/>
            </a:solidFill>
          </c:spPr>
          <c:invertIfNegative val="0"/>
          <c:dLbls>
            <c:numFmt formatCode="#,##0.0" sourceLinked="0"/>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dLbls>
          <c:cat>
            <c:strRef>
              <c:f>'Age Sex'!$A$7:$A$8</c:f>
              <c:strCache>
                <c:ptCount val="2"/>
                <c:pt idx="0">
                  <c:v>Boys</c:v>
                </c:pt>
                <c:pt idx="1">
                  <c:v>Girls</c:v>
                </c:pt>
              </c:strCache>
            </c:strRef>
          </c:cat>
          <c:val>
            <c:numRef>
              <c:f>'Age Sex'!$B$7:$B$8</c:f>
              <c:numCache>
                <c:formatCode>_-* #,##0.0_-;\-* #,##0.0_-;_-* "-"??_-;_-@_-</c:formatCode>
                <c:ptCount val="2"/>
                <c:pt idx="0">
                  <c:v>1.2189656996682601</c:v>
                </c:pt>
                <c:pt idx="1">
                  <c:v>0.68209635057350004</c:v>
                </c:pt>
              </c:numCache>
            </c:numRef>
          </c:val>
        </c:ser>
        <c:ser>
          <c:idx val="2"/>
          <c:order val="1"/>
          <c:tx>
            <c:strRef>
              <c:f>'Age Sex'!$C$6</c:f>
              <c:strCache>
                <c:ptCount val="1"/>
                <c:pt idx="0">
                  <c:v>Overweight</c:v>
                </c:pt>
              </c:strCache>
            </c:strRef>
          </c:tx>
          <c:spPr>
            <a:solidFill>
              <a:srgbClr val="84919C"/>
            </a:solidFill>
          </c:spPr>
          <c:invertIfNegative val="0"/>
          <c:dLbls>
            <c:numFmt formatCode="#,##0.0" sourceLinked="0"/>
            <c:txPr>
              <a:bodyPr/>
              <a:lstStyle/>
              <a:p>
                <a:pPr>
                  <a:defRPr sz="800">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dLbls>
          <c:cat>
            <c:strRef>
              <c:f>'Age Sex'!$A$7:$A$8</c:f>
              <c:strCache>
                <c:ptCount val="2"/>
                <c:pt idx="0">
                  <c:v>Boys</c:v>
                </c:pt>
                <c:pt idx="1">
                  <c:v>Girls</c:v>
                </c:pt>
              </c:strCache>
            </c:strRef>
          </c:cat>
          <c:val>
            <c:numRef>
              <c:f>'Age Sex'!$C$7:$C$8</c:f>
              <c:numCache>
                <c:formatCode>_-* #,##0.0_-;\-* #,##0.0_-;_-* "-"??_-;_-@_-</c:formatCode>
                <c:ptCount val="2"/>
                <c:pt idx="0">
                  <c:v>13.142858921136</c:v>
                </c:pt>
                <c:pt idx="1">
                  <c:v>12.8835371614273</c:v>
                </c:pt>
              </c:numCache>
            </c:numRef>
          </c:val>
        </c:ser>
        <c:ser>
          <c:idx val="3"/>
          <c:order val="2"/>
          <c:tx>
            <c:strRef>
              <c:f>'Age Sex'!$D$6</c:f>
              <c:strCache>
                <c:ptCount val="1"/>
                <c:pt idx="0">
                  <c:v>Obese</c:v>
                </c:pt>
              </c:strCache>
            </c:strRef>
          </c:tx>
          <c:spPr>
            <a:solidFill>
              <a:srgbClr val="003087"/>
            </a:solidFill>
          </c:spPr>
          <c:invertIfNegative val="0"/>
          <c:dLbls>
            <c:numFmt formatCode="#,##0.0" sourceLinked="0"/>
            <c:txPr>
              <a:bodyPr/>
              <a:lstStyle/>
              <a:p>
                <a:pPr>
                  <a:defRPr sz="800">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dLbls>
          <c:cat>
            <c:strRef>
              <c:f>'Age Sex'!$A$7:$A$8</c:f>
              <c:strCache>
                <c:ptCount val="2"/>
                <c:pt idx="0">
                  <c:v>Boys</c:v>
                </c:pt>
                <c:pt idx="1">
                  <c:v>Girls</c:v>
                </c:pt>
              </c:strCache>
            </c:strRef>
          </c:cat>
          <c:val>
            <c:numRef>
              <c:f>'Age Sex'!$D$7:$D$8</c:f>
              <c:numCache>
                <c:formatCode>_-* #,##0.0_-;\-* #,##0.0_-;_-* "-"??_-;_-@_-</c:formatCode>
                <c:ptCount val="2"/>
                <c:pt idx="0">
                  <c:v>10.0106429989606</c:v>
                </c:pt>
                <c:pt idx="1">
                  <c:v>9.1987234636599506</c:v>
                </c:pt>
              </c:numCache>
            </c:numRef>
          </c:val>
        </c:ser>
        <c:dLbls>
          <c:dLblPos val="inEnd"/>
          <c:showLegendKey val="0"/>
          <c:showVal val="1"/>
          <c:showCatName val="0"/>
          <c:showSerName val="0"/>
          <c:showPercent val="0"/>
          <c:showBubbleSize val="0"/>
        </c:dLbls>
        <c:gapWidth val="36"/>
        <c:axId val="135396736"/>
        <c:axId val="135558272"/>
      </c:barChart>
      <c:catAx>
        <c:axId val="135396736"/>
        <c:scaling>
          <c:orientation val="minMax"/>
        </c:scaling>
        <c:delete val="0"/>
        <c:axPos val="l"/>
        <c:numFmt formatCode="General" sourceLinked="1"/>
        <c:majorTickMark val="out"/>
        <c:minorTickMark val="none"/>
        <c:tickLblPos val="nextTo"/>
        <c:spPr>
          <a:ln w="19050">
            <a:noFill/>
          </a:ln>
        </c:spPr>
        <c:txPr>
          <a:bodyPr/>
          <a:lstStyle/>
          <a:p>
            <a:pPr>
              <a:defRPr sz="1000" baseline="0">
                <a:latin typeface="Arial" panose="020B0604020202020204" pitchFamily="34" charset="0"/>
                <a:cs typeface="Arial" panose="020B0604020202020204" pitchFamily="34" charset="0"/>
              </a:defRPr>
            </a:pPr>
            <a:endParaRPr lang="en-US"/>
          </a:p>
        </c:txPr>
        <c:crossAx val="135558272"/>
        <c:crosses val="autoZero"/>
        <c:auto val="1"/>
        <c:lblAlgn val="ctr"/>
        <c:lblOffset val="100"/>
        <c:noMultiLvlLbl val="0"/>
      </c:catAx>
      <c:valAx>
        <c:axId val="135558272"/>
        <c:scaling>
          <c:orientation val="minMax"/>
        </c:scaling>
        <c:delete val="0"/>
        <c:axPos val="b"/>
        <c:majorGridlines>
          <c:spPr>
            <a:ln>
              <a:solidFill>
                <a:srgbClr val="D9D9D9"/>
              </a:solidFill>
              <a:prstDash val="solid"/>
            </a:ln>
          </c:spPr>
        </c:majorGridlines>
        <c:numFmt formatCode="#,##0" sourceLinked="0"/>
        <c:majorTickMark val="out"/>
        <c:minorTickMark val="none"/>
        <c:tickLblPos val="nextTo"/>
        <c:spPr>
          <a:ln w="19050">
            <a:noFill/>
          </a:ln>
        </c:spPr>
        <c:txPr>
          <a:bodyPr/>
          <a:lstStyle/>
          <a:p>
            <a:pPr>
              <a:defRPr sz="1000" baseline="0">
                <a:latin typeface="Arial" panose="020B0604020202020204" pitchFamily="34" charset="0"/>
                <a:cs typeface="Arial" panose="020B0604020202020204" pitchFamily="34" charset="0"/>
              </a:defRPr>
            </a:pPr>
            <a:endParaRPr lang="en-US"/>
          </a:p>
        </c:txPr>
        <c:crossAx val="135396736"/>
        <c:crosses val="autoZero"/>
        <c:crossBetween val="between"/>
      </c:valAx>
      <c:spPr>
        <a:noFill/>
      </c:spPr>
    </c:plotArea>
    <c:plotVisOnly val="1"/>
    <c:dispBlanksAs val="gap"/>
    <c:showDLblsOverMax val="0"/>
  </c:chart>
  <c:spPr>
    <a:noFill/>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058575050915908E-2"/>
          <c:y val="0.13779882648218272"/>
          <c:w val="0.91599568199136394"/>
          <c:h val="0.5849937150400274"/>
        </c:manualLayout>
      </c:layout>
      <c:barChart>
        <c:barDir val="bar"/>
        <c:grouping val="clustered"/>
        <c:varyColors val="0"/>
        <c:ser>
          <c:idx val="0"/>
          <c:order val="0"/>
          <c:tx>
            <c:strRef>
              <c:f>'Age Sex'!$B$23</c:f>
              <c:strCache>
                <c:ptCount val="1"/>
                <c:pt idx="0">
                  <c:v>Underweight</c:v>
                </c:pt>
              </c:strCache>
            </c:strRef>
          </c:tx>
          <c:spPr>
            <a:solidFill>
              <a:srgbClr val="5EC1EA"/>
            </a:solidFill>
          </c:spPr>
          <c:invertIfNegative val="0"/>
          <c:dLbls>
            <c:numFmt formatCode="#,##0.0" sourceLinked="0"/>
            <c:spPr>
              <a:noFill/>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dLbls>
          <c:cat>
            <c:strRef>
              <c:f>'Age Sex'!$A$24:$A$25</c:f>
              <c:strCache>
                <c:ptCount val="2"/>
                <c:pt idx="0">
                  <c:v>Boys</c:v>
                </c:pt>
                <c:pt idx="1">
                  <c:v>Girls</c:v>
                </c:pt>
              </c:strCache>
            </c:strRef>
          </c:cat>
          <c:val>
            <c:numRef>
              <c:f>'Age Sex'!$B$24:$B$25</c:f>
              <c:numCache>
                <c:formatCode>_-* #,##0.0_-;\-* #,##0.0_-;_-* "-"??_-;_-@_-</c:formatCode>
                <c:ptCount val="2"/>
                <c:pt idx="0">
                  <c:v>1.2186579274367</c:v>
                </c:pt>
                <c:pt idx="1">
                  <c:v>1.4667601672730699</c:v>
                </c:pt>
              </c:numCache>
            </c:numRef>
          </c:val>
        </c:ser>
        <c:ser>
          <c:idx val="1"/>
          <c:order val="1"/>
          <c:tx>
            <c:strRef>
              <c:f>'Age Sex'!$C$23</c:f>
              <c:strCache>
                <c:ptCount val="1"/>
                <c:pt idx="0">
                  <c:v>Overweight</c:v>
                </c:pt>
              </c:strCache>
            </c:strRef>
          </c:tx>
          <c:spPr>
            <a:solidFill>
              <a:srgbClr val="84919C"/>
            </a:solidFill>
          </c:spPr>
          <c:invertIfNegative val="0"/>
          <c:dLbls>
            <c:numFmt formatCode="#,##0.0" sourceLinked="0"/>
            <c:txPr>
              <a:bodyPr/>
              <a:lstStyle/>
              <a:p>
                <a:pPr>
                  <a:defRPr sz="800">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dLbls>
          <c:cat>
            <c:strRef>
              <c:f>'Age Sex'!$A$24:$A$25</c:f>
              <c:strCache>
                <c:ptCount val="2"/>
                <c:pt idx="0">
                  <c:v>Boys</c:v>
                </c:pt>
                <c:pt idx="1">
                  <c:v>Girls</c:v>
                </c:pt>
              </c:strCache>
            </c:strRef>
          </c:cat>
          <c:val>
            <c:numRef>
              <c:f>'Age Sex'!$C$24:$C$25</c:f>
              <c:numCache>
                <c:formatCode>_-* #,##0.0_-;\-* #,##0.0_-;_-* "-"??_-;_-@_-</c:formatCode>
                <c:ptCount val="2"/>
                <c:pt idx="0">
                  <c:v>14.2507647412904</c:v>
                </c:pt>
                <c:pt idx="1">
                  <c:v>14.289805374326701</c:v>
                </c:pt>
              </c:numCache>
            </c:numRef>
          </c:val>
        </c:ser>
        <c:ser>
          <c:idx val="2"/>
          <c:order val="2"/>
          <c:tx>
            <c:strRef>
              <c:f>'Age Sex'!$D$23</c:f>
              <c:strCache>
                <c:ptCount val="1"/>
                <c:pt idx="0">
                  <c:v>Obese</c:v>
                </c:pt>
              </c:strCache>
            </c:strRef>
          </c:tx>
          <c:spPr>
            <a:solidFill>
              <a:srgbClr val="003087"/>
            </a:solidFill>
          </c:spPr>
          <c:invertIfNegative val="0"/>
          <c:dLbls>
            <c:numFmt formatCode="#,##0.0" sourceLinked="0"/>
            <c:txPr>
              <a:bodyPr/>
              <a:lstStyle/>
              <a:p>
                <a:pPr>
                  <a:defRPr sz="800">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dLbls>
          <c:cat>
            <c:strRef>
              <c:f>'Age Sex'!$A$24:$A$25</c:f>
              <c:strCache>
                <c:ptCount val="2"/>
                <c:pt idx="0">
                  <c:v>Boys</c:v>
                </c:pt>
                <c:pt idx="1">
                  <c:v>Girls</c:v>
                </c:pt>
              </c:strCache>
            </c:strRef>
          </c:cat>
          <c:val>
            <c:numRef>
              <c:f>'Age Sex'!$D$24:$D$25</c:f>
              <c:numCache>
                <c:formatCode>_-* #,##0.0_-;\-* #,##0.0_-;_-* "-"??_-;_-@_-</c:formatCode>
                <c:ptCount val="2"/>
                <c:pt idx="0">
                  <c:v>21.761597842883901</c:v>
                </c:pt>
                <c:pt idx="1">
                  <c:v>18.118067768358401</c:v>
                </c:pt>
              </c:numCache>
            </c:numRef>
          </c:val>
        </c:ser>
        <c:dLbls>
          <c:dLblPos val="inEnd"/>
          <c:showLegendKey val="0"/>
          <c:showVal val="1"/>
          <c:showCatName val="0"/>
          <c:showSerName val="0"/>
          <c:showPercent val="0"/>
          <c:showBubbleSize val="0"/>
        </c:dLbls>
        <c:gapWidth val="36"/>
        <c:axId val="138136192"/>
        <c:axId val="144793984"/>
      </c:barChart>
      <c:catAx>
        <c:axId val="138136192"/>
        <c:scaling>
          <c:orientation val="minMax"/>
        </c:scaling>
        <c:delete val="0"/>
        <c:axPos val="l"/>
        <c:numFmt formatCode="General" sourceLinked="1"/>
        <c:majorTickMark val="out"/>
        <c:minorTickMark val="none"/>
        <c:tickLblPos val="nextTo"/>
        <c:spPr>
          <a:ln w="19050">
            <a:noFill/>
          </a:ln>
        </c:spPr>
        <c:txPr>
          <a:bodyPr/>
          <a:lstStyle/>
          <a:p>
            <a:pPr>
              <a:defRPr sz="1000" baseline="0">
                <a:latin typeface="Arial" panose="020B0604020202020204" pitchFamily="34" charset="0"/>
                <a:cs typeface="Arial" panose="020B0604020202020204" pitchFamily="34" charset="0"/>
              </a:defRPr>
            </a:pPr>
            <a:endParaRPr lang="en-US"/>
          </a:p>
        </c:txPr>
        <c:crossAx val="144793984"/>
        <c:crosses val="autoZero"/>
        <c:auto val="1"/>
        <c:lblAlgn val="ctr"/>
        <c:lblOffset val="100"/>
        <c:noMultiLvlLbl val="0"/>
      </c:catAx>
      <c:valAx>
        <c:axId val="144793984"/>
        <c:scaling>
          <c:orientation val="minMax"/>
        </c:scaling>
        <c:delete val="0"/>
        <c:axPos val="b"/>
        <c:majorGridlines>
          <c:spPr>
            <a:ln>
              <a:solidFill>
                <a:srgbClr val="D9D9D9"/>
              </a:solidFill>
              <a:prstDash val="solid"/>
            </a:ln>
          </c:spPr>
        </c:majorGridlines>
        <c:numFmt formatCode="#,##0" sourceLinked="0"/>
        <c:majorTickMark val="out"/>
        <c:minorTickMark val="none"/>
        <c:tickLblPos val="nextTo"/>
        <c:spPr>
          <a:ln w="19050">
            <a:noFill/>
          </a:ln>
        </c:spPr>
        <c:txPr>
          <a:bodyPr/>
          <a:lstStyle/>
          <a:p>
            <a:pPr>
              <a:defRPr sz="1000" baseline="0">
                <a:latin typeface="Arial" panose="020B0604020202020204" pitchFamily="34" charset="0"/>
                <a:cs typeface="Arial" panose="020B0604020202020204" pitchFamily="34" charset="0"/>
              </a:defRPr>
            </a:pPr>
            <a:endParaRPr lang="en-US"/>
          </a:p>
        </c:txPr>
        <c:crossAx val="138136192"/>
        <c:crosses val="autoZero"/>
        <c:crossBetween val="between"/>
      </c:valAx>
      <c:spPr>
        <a:noFill/>
      </c:spPr>
    </c:plotArea>
    <c:plotVisOnly val="1"/>
    <c:dispBlanksAs val="gap"/>
    <c:showDLblsOverMax val="0"/>
  </c:chart>
  <c:spPr>
    <a:noFill/>
    <a:ln>
      <a:noFill/>
    </a:ln>
  </c:sp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cdr:x>
      <cdr:y>0.00721</cdr:y>
    </cdr:from>
    <cdr:to>
      <cdr:x>0.13989</cdr:x>
      <cdr:y>0.05753</cdr:y>
    </cdr:to>
    <cdr:sp macro="" textlink="">
      <cdr:nvSpPr>
        <cdr:cNvPr id="3" name="TextBox 1"/>
        <cdr:cNvSpPr txBox="1"/>
      </cdr:nvSpPr>
      <cdr:spPr>
        <a:xfrm xmlns:a="http://schemas.openxmlformats.org/drawingml/2006/main">
          <a:off x="0" y="45288"/>
          <a:ext cx="772823" cy="315857"/>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en-US" sz="800">
            <a:latin typeface="Arial" pitchFamily="34" charset="0"/>
            <a:cs typeface="Arial" pitchFamily="34" charset="0"/>
          </a:endParaRPr>
        </a:p>
      </cdr:txBody>
    </cdr:sp>
  </cdr:relSizeAnchor>
  <cdr:relSizeAnchor xmlns:cdr="http://schemas.openxmlformats.org/drawingml/2006/chartDrawing">
    <cdr:from>
      <cdr:x>0</cdr:x>
      <cdr:y>0.80697</cdr:y>
    </cdr:from>
    <cdr:to>
      <cdr:x>1</cdr:x>
      <cdr:y>0.87389</cdr:y>
    </cdr:to>
    <cdr:sp macro="" textlink="">
      <cdr:nvSpPr>
        <cdr:cNvPr id="5" name="TextBox 1"/>
        <cdr:cNvSpPr txBox="1"/>
      </cdr:nvSpPr>
      <cdr:spPr>
        <a:xfrm xmlns:a="http://schemas.openxmlformats.org/drawingml/2006/main">
          <a:off x="0" y="2603491"/>
          <a:ext cx="4305300" cy="215902"/>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en-GB" sz="1100" b="1" baseline="0" dirty="0">
              <a:solidFill>
                <a:srgbClr val="5EC1EA"/>
              </a:solidFill>
              <a:effectLst/>
              <a:latin typeface="Arial" panose="020B0604020202020204" pitchFamily="34" charset="0"/>
              <a:ea typeface="+mn-ea"/>
              <a:cs typeface="Arial" panose="020B0604020202020204" pitchFamily="34" charset="0"/>
            </a:rPr>
            <a:t>Underweight </a:t>
          </a:r>
          <a:r>
            <a:rPr lang="en-GB" sz="1100" b="1" baseline="0" dirty="0">
              <a:solidFill>
                <a:srgbClr val="D8E0E8"/>
              </a:solidFill>
              <a:effectLst/>
              <a:latin typeface="Arial" panose="020B0604020202020204" pitchFamily="34" charset="0"/>
              <a:ea typeface="+mn-ea"/>
              <a:cs typeface="Arial" panose="020B0604020202020204" pitchFamily="34" charset="0"/>
            </a:rPr>
            <a:t> </a:t>
          </a:r>
          <a:r>
            <a:rPr lang="en-GB" sz="1100" b="0" baseline="0" dirty="0">
              <a:solidFill>
                <a:sysClr val="windowText" lastClr="000000"/>
              </a:solidFill>
              <a:effectLst/>
              <a:latin typeface="Arial" panose="020B0604020202020204" pitchFamily="34" charset="0"/>
              <a:ea typeface="+mn-ea"/>
              <a:cs typeface="Arial" panose="020B0604020202020204" pitchFamily="34" charset="0"/>
            </a:rPr>
            <a:t>|</a:t>
          </a:r>
          <a:r>
            <a:rPr lang="en-GB" sz="1100" b="1" baseline="0" dirty="0">
              <a:solidFill>
                <a:schemeClr val="dk1"/>
              </a:solidFill>
              <a:effectLst/>
              <a:latin typeface="Arial" panose="020B0604020202020204" pitchFamily="34" charset="0"/>
              <a:ea typeface="+mn-ea"/>
              <a:cs typeface="Arial" panose="020B0604020202020204" pitchFamily="34" charset="0"/>
            </a:rPr>
            <a:t> </a:t>
          </a:r>
          <a:r>
            <a:rPr lang="en-GB" sz="1100" b="1" dirty="0">
              <a:solidFill>
                <a:srgbClr val="003360"/>
              </a:solidFill>
              <a:latin typeface="Arial" panose="020B0604020202020204" pitchFamily="34" charset="0"/>
              <a:cs typeface="Arial" panose="020B0604020202020204" pitchFamily="34" charset="0"/>
            </a:rPr>
            <a:t> </a:t>
          </a:r>
          <a:r>
            <a:rPr lang="en-GB" sz="1100" b="1" baseline="0" dirty="0">
              <a:solidFill>
                <a:srgbClr val="84919C"/>
              </a:solidFill>
              <a:effectLst/>
              <a:latin typeface="Arial" panose="020B0604020202020204" pitchFamily="34" charset="0"/>
              <a:ea typeface="+mn-ea"/>
              <a:cs typeface="Arial" panose="020B0604020202020204" pitchFamily="34" charset="0"/>
            </a:rPr>
            <a:t>Overweight</a:t>
          </a:r>
          <a:r>
            <a:rPr lang="en-GB" sz="1100" b="1" baseline="0" dirty="0">
              <a:solidFill>
                <a:schemeClr val="dk1"/>
              </a:solidFill>
              <a:effectLst/>
              <a:latin typeface="+mn-lt"/>
              <a:ea typeface="+mn-ea"/>
              <a:cs typeface="+mn-cs"/>
            </a:rPr>
            <a:t>   </a:t>
          </a:r>
          <a:r>
            <a:rPr lang="en-GB" sz="1100" b="0" baseline="0" dirty="0">
              <a:solidFill>
                <a:schemeClr val="dk1"/>
              </a:solidFill>
              <a:effectLst/>
              <a:latin typeface="+mn-lt"/>
              <a:ea typeface="+mn-ea"/>
              <a:cs typeface="+mn-cs"/>
            </a:rPr>
            <a:t>|  </a:t>
          </a:r>
          <a:r>
            <a:rPr lang="en-GB" sz="1100" b="1" baseline="0" dirty="0">
              <a:solidFill>
                <a:srgbClr val="003087"/>
              </a:solidFill>
              <a:effectLst/>
              <a:latin typeface="Arial" panose="020B0604020202020204" pitchFamily="34" charset="0"/>
              <a:ea typeface="+mn-ea"/>
              <a:cs typeface="Arial" panose="020B0604020202020204" pitchFamily="34" charset="0"/>
            </a:rPr>
            <a:t>Obese</a:t>
          </a:r>
          <a:endParaRPr lang="en-GB" sz="1200" b="1" baseline="0" dirty="0">
            <a:solidFill>
              <a:srgbClr val="003087"/>
            </a:solidFill>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0.00721</cdr:y>
    </cdr:from>
    <cdr:to>
      <cdr:x>0.13989</cdr:x>
      <cdr:y>0.05753</cdr:y>
    </cdr:to>
    <cdr:sp macro="" textlink="">
      <cdr:nvSpPr>
        <cdr:cNvPr id="3" name="TextBox 1"/>
        <cdr:cNvSpPr txBox="1"/>
      </cdr:nvSpPr>
      <cdr:spPr>
        <a:xfrm xmlns:a="http://schemas.openxmlformats.org/drawingml/2006/main">
          <a:off x="0" y="45288"/>
          <a:ext cx="772823" cy="315857"/>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en-US" sz="800">
            <a:latin typeface="Arial" pitchFamily="34" charset="0"/>
            <a:cs typeface="Arial" pitchFamily="34" charset="0"/>
          </a:endParaRPr>
        </a:p>
      </cdr:txBody>
    </cdr:sp>
  </cdr:relSizeAnchor>
  <cdr:relSizeAnchor xmlns:cdr="http://schemas.openxmlformats.org/drawingml/2006/chartDrawing">
    <cdr:from>
      <cdr:x>0</cdr:x>
      <cdr:y>0.80697</cdr:y>
    </cdr:from>
    <cdr:to>
      <cdr:x>1</cdr:x>
      <cdr:y>0.88865</cdr:y>
    </cdr:to>
    <cdr:sp macro="" textlink="">
      <cdr:nvSpPr>
        <cdr:cNvPr id="5" name="TextBox 1"/>
        <cdr:cNvSpPr txBox="1"/>
      </cdr:nvSpPr>
      <cdr:spPr>
        <a:xfrm xmlns:a="http://schemas.openxmlformats.org/drawingml/2006/main">
          <a:off x="0" y="2603515"/>
          <a:ext cx="4305300" cy="263510"/>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en-GB" sz="1100" b="1" baseline="0" dirty="0">
              <a:solidFill>
                <a:srgbClr val="5EC1EA"/>
              </a:solidFill>
              <a:effectLst/>
              <a:latin typeface="Arial" panose="020B0604020202020204" pitchFamily="34" charset="0"/>
              <a:ea typeface="+mn-ea"/>
              <a:cs typeface="Arial" panose="020B0604020202020204" pitchFamily="34" charset="0"/>
            </a:rPr>
            <a:t>Underweight </a:t>
          </a:r>
          <a:r>
            <a:rPr lang="en-GB" sz="1100" b="1" baseline="0" dirty="0">
              <a:solidFill>
                <a:srgbClr val="D8E0E8"/>
              </a:solidFill>
              <a:effectLst/>
              <a:latin typeface="Arial" panose="020B0604020202020204" pitchFamily="34" charset="0"/>
              <a:ea typeface="+mn-ea"/>
              <a:cs typeface="Arial" panose="020B0604020202020204" pitchFamily="34" charset="0"/>
            </a:rPr>
            <a:t> </a:t>
          </a:r>
          <a:r>
            <a:rPr lang="en-GB" sz="1100" b="0" baseline="0" dirty="0">
              <a:solidFill>
                <a:sysClr val="windowText" lastClr="000000"/>
              </a:solidFill>
              <a:effectLst/>
              <a:latin typeface="Arial" panose="020B0604020202020204" pitchFamily="34" charset="0"/>
              <a:ea typeface="+mn-ea"/>
              <a:cs typeface="Arial" panose="020B0604020202020204" pitchFamily="34" charset="0"/>
            </a:rPr>
            <a:t>|</a:t>
          </a:r>
          <a:r>
            <a:rPr lang="en-GB" sz="1100" b="1" baseline="0" dirty="0">
              <a:solidFill>
                <a:schemeClr val="dk1"/>
              </a:solidFill>
              <a:effectLst/>
              <a:latin typeface="Arial" panose="020B0604020202020204" pitchFamily="34" charset="0"/>
              <a:ea typeface="+mn-ea"/>
              <a:cs typeface="Arial" panose="020B0604020202020204" pitchFamily="34" charset="0"/>
            </a:rPr>
            <a:t> </a:t>
          </a:r>
          <a:r>
            <a:rPr lang="en-GB" sz="1100" b="1" dirty="0">
              <a:solidFill>
                <a:srgbClr val="003360"/>
              </a:solidFill>
              <a:latin typeface="Arial" panose="020B0604020202020204" pitchFamily="34" charset="0"/>
              <a:cs typeface="Arial" panose="020B0604020202020204" pitchFamily="34" charset="0"/>
            </a:rPr>
            <a:t> </a:t>
          </a:r>
          <a:r>
            <a:rPr lang="en-GB" sz="1100" b="1" baseline="0" dirty="0">
              <a:solidFill>
                <a:srgbClr val="84919C"/>
              </a:solidFill>
              <a:effectLst/>
              <a:latin typeface="Arial" panose="020B0604020202020204" pitchFamily="34" charset="0"/>
              <a:ea typeface="+mn-ea"/>
              <a:cs typeface="Arial" panose="020B0604020202020204" pitchFamily="34" charset="0"/>
            </a:rPr>
            <a:t>Overweight</a:t>
          </a:r>
          <a:r>
            <a:rPr lang="en-GB" sz="1100" b="1" baseline="0" dirty="0">
              <a:solidFill>
                <a:schemeClr val="dk1"/>
              </a:solidFill>
              <a:effectLst/>
              <a:latin typeface="+mn-lt"/>
              <a:ea typeface="+mn-ea"/>
              <a:cs typeface="+mn-cs"/>
            </a:rPr>
            <a:t>   </a:t>
          </a:r>
          <a:r>
            <a:rPr lang="en-GB" sz="1100" b="0" baseline="0" dirty="0">
              <a:solidFill>
                <a:schemeClr val="dk1"/>
              </a:solidFill>
              <a:effectLst/>
              <a:latin typeface="+mn-lt"/>
              <a:ea typeface="+mn-ea"/>
              <a:cs typeface="+mn-cs"/>
            </a:rPr>
            <a:t>|  </a:t>
          </a:r>
          <a:r>
            <a:rPr lang="en-GB" sz="1100" b="1" baseline="0" dirty="0">
              <a:solidFill>
                <a:srgbClr val="003087"/>
              </a:solidFill>
              <a:effectLst/>
              <a:latin typeface="Arial" panose="020B0604020202020204" pitchFamily="34" charset="0"/>
              <a:ea typeface="+mn-ea"/>
              <a:cs typeface="Arial" panose="020B0604020202020204" pitchFamily="34" charset="0"/>
            </a:rPr>
            <a:t>Obese</a:t>
          </a:r>
          <a:endParaRPr lang="en-GB" sz="1200" b="1" baseline="0" dirty="0">
            <a:solidFill>
              <a:srgbClr val="003087"/>
            </a:solidFill>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411F7DAC-2794-4FE0-9BFB-AAED5A854697}" type="datetimeFigureOut">
              <a:rPr lang="en-GB" smtClean="0"/>
              <a:t>23/03/2018</a:t>
            </a:fld>
            <a:endParaRPr lang="en-GB"/>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A013FAA9-66EB-4D0B-8E67-1CD3AE96388B}" type="slidenum">
              <a:rPr lang="en-GB" smtClean="0"/>
              <a:t>‹#›</a:t>
            </a:fld>
            <a:endParaRPr lang="en-GB"/>
          </a:p>
        </p:txBody>
      </p:sp>
    </p:spTree>
    <p:extLst>
      <p:ext uri="{BB962C8B-B14F-4D97-AF65-F5344CB8AC3E}">
        <p14:creationId xmlns:p14="http://schemas.microsoft.com/office/powerpoint/2010/main" val="3292926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6949E6C6-4B8F-4672-8CF4-FB16948CBE13}" type="datetimeFigureOut">
              <a:rPr lang="en-US"/>
              <a:pPr>
                <a:defRPr/>
              </a:pPr>
              <a:t>3/23/2018</a:t>
            </a:fld>
            <a:endParaRPr lang="en-US"/>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9AE0CBF3-2A0A-4409-B599-FEFEAF974B88}" type="slidenum">
              <a:rPr lang="en-US"/>
              <a:pPr>
                <a:defRPr/>
              </a:pPr>
              <a:t>‹#›</a:t>
            </a:fld>
            <a:endParaRPr lang="en-US"/>
          </a:p>
        </p:txBody>
      </p:sp>
    </p:spTree>
    <p:extLst>
      <p:ext uri="{BB962C8B-B14F-4D97-AF65-F5344CB8AC3E}">
        <p14:creationId xmlns:p14="http://schemas.microsoft.com/office/powerpoint/2010/main" val="32551710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ヒラギノ角ゴ Pro W3" pitchFamily="84" charset="-128"/>
        <a:cs typeface="ヒラギノ角ゴ Pro W3" pitchFamily="84" charset="-128"/>
      </a:defRPr>
    </a:lvl1pPr>
    <a:lvl2pPr marL="457200" algn="l" rtl="0" eaLnBrk="0" fontAlgn="base" hangingPunct="0">
      <a:spcBef>
        <a:spcPct val="30000"/>
      </a:spcBef>
      <a:spcAft>
        <a:spcPct val="0"/>
      </a:spcAft>
      <a:defRPr sz="1200" kern="1200">
        <a:solidFill>
          <a:schemeClr val="tx1"/>
        </a:solidFill>
        <a:latin typeface="+mn-lt"/>
        <a:ea typeface="ヒラギノ角ゴ Pro W3" pitchFamily="84" charset="-128"/>
        <a:cs typeface="+mn-cs"/>
      </a:defRPr>
    </a:lvl2pPr>
    <a:lvl3pPr marL="914400" algn="l" rtl="0" eaLnBrk="0" fontAlgn="base" hangingPunct="0">
      <a:spcBef>
        <a:spcPct val="30000"/>
      </a:spcBef>
      <a:spcAft>
        <a:spcPct val="0"/>
      </a:spcAft>
      <a:defRPr sz="1200" kern="1200">
        <a:solidFill>
          <a:schemeClr val="tx1"/>
        </a:solidFill>
        <a:latin typeface="+mn-lt"/>
        <a:ea typeface="ヒラギノ角ゴ Pro W3" pitchFamily="84" charset="-128"/>
        <a:cs typeface="+mn-cs"/>
      </a:defRPr>
    </a:lvl3pPr>
    <a:lvl4pPr marL="1371600" algn="l" rtl="0" eaLnBrk="0" fontAlgn="base" hangingPunct="0">
      <a:spcBef>
        <a:spcPct val="30000"/>
      </a:spcBef>
      <a:spcAft>
        <a:spcPct val="0"/>
      </a:spcAft>
      <a:defRPr sz="1200" kern="1200">
        <a:solidFill>
          <a:schemeClr val="tx1"/>
        </a:solidFill>
        <a:latin typeface="+mn-lt"/>
        <a:ea typeface="ヒラギノ角ゴ Pro W3" pitchFamily="84" charset="-128"/>
        <a:cs typeface="+mn-cs"/>
      </a:defRPr>
    </a:lvl4pPr>
    <a:lvl5pPr marL="1828800" algn="l" rtl="0" eaLnBrk="0" fontAlgn="base" hangingPunct="0">
      <a:spcBef>
        <a:spcPct val="30000"/>
      </a:spcBef>
      <a:spcAft>
        <a:spcPct val="0"/>
      </a:spcAft>
      <a:defRPr sz="1200" kern="1200">
        <a:solidFill>
          <a:schemeClr val="tx1"/>
        </a:solidFill>
        <a:latin typeface="+mn-lt"/>
        <a:ea typeface="ヒラギノ角ゴ Pro W3" pitchFamily="8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1</a:t>
            </a:fld>
            <a:endParaRPr lang="en-US"/>
          </a:p>
        </p:txBody>
      </p:sp>
    </p:spTree>
    <p:extLst>
      <p:ext uri="{BB962C8B-B14F-4D97-AF65-F5344CB8AC3E}">
        <p14:creationId xmlns:p14="http://schemas.microsoft.com/office/powerpoint/2010/main" val="2452691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10</a:t>
            </a:fld>
            <a:endParaRPr lang="en-US"/>
          </a:p>
        </p:txBody>
      </p:sp>
    </p:spTree>
    <p:extLst>
      <p:ext uri="{BB962C8B-B14F-4D97-AF65-F5344CB8AC3E}">
        <p14:creationId xmlns:p14="http://schemas.microsoft.com/office/powerpoint/2010/main" val="2993928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solidFill>
                  <a:prstClr val="black"/>
                </a:solidFill>
              </a:rPr>
              <a:pPr/>
              <a:t>12</a:t>
            </a:fld>
            <a:endParaRPr lang="en-GB" dirty="0">
              <a:solidFill>
                <a:prstClr val="black"/>
              </a:solidFill>
            </a:endParaRPr>
          </a:p>
        </p:txBody>
      </p:sp>
    </p:spTree>
    <p:extLst>
      <p:ext uri="{BB962C8B-B14F-4D97-AF65-F5344CB8AC3E}">
        <p14:creationId xmlns:p14="http://schemas.microsoft.com/office/powerpoint/2010/main" val="969612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placeholder</a:t>
            </a:r>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13</a:t>
            </a:fld>
            <a:endParaRPr lang="en-US"/>
          </a:p>
        </p:txBody>
      </p:sp>
    </p:spTree>
    <p:extLst>
      <p:ext uri="{BB962C8B-B14F-4D97-AF65-F5344CB8AC3E}">
        <p14:creationId xmlns:p14="http://schemas.microsoft.com/office/powerpoint/2010/main" val="1559362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evidence shows that there is a clear case for taking action to reduce the amount of calories that people consume. At the root of this is the fact that children and adults are consuming more calories than they require for a healthy body weight and that is leading to excess weight gain and obesity.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 developing the calorie reduction programme PHE considered information and data from a range of sources, including: </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analysing data from the National Diet and Nutrition Survey, and Kantar </a:t>
            </a:r>
            <a:r>
              <a:rPr lang="en-GB" sz="1200" kern="1200" dirty="0" err="1" smtClean="0">
                <a:solidFill>
                  <a:schemeClr val="tx1"/>
                </a:solidFill>
                <a:effectLst/>
                <a:latin typeface="+mn-lt"/>
                <a:ea typeface="+mn-ea"/>
                <a:cs typeface="+mn-cs"/>
              </a:rPr>
              <a:t>Worldpanel</a:t>
            </a:r>
            <a:r>
              <a:rPr lang="en-GB" sz="1200" kern="1200" dirty="0" smtClean="0">
                <a:solidFill>
                  <a:schemeClr val="tx1"/>
                </a:solidFill>
                <a:effectLst/>
                <a:latin typeface="+mn-lt"/>
                <a:ea typeface="+mn-ea"/>
                <a:cs typeface="+mn-cs"/>
              </a:rPr>
              <a:t> data, to determine which food categories outside the sugar reduction programme were providing most calories to the diet of children up to the age of 18 years </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using insights and intelligence to identify which food categories could be reformulated or portion sizes reduced and what level of reformulation was feasible and practical. Typical timeframes for product recipe changes, production and stock turn over were also considered.</a:t>
            </a:r>
          </a:p>
          <a:p>
            <a:pPr marL="171450" lvl="0" indent="-171450">
              <a:buFont typeface="Arial" panose="020B0604020202020204" pitchFamily="34" charset="0"/>
              <a:buChar char="•"/>
            </a:pPr>
            <a:endParaRPr lang="en-GB" sz="1200" kern="1200" dirty="0" smtClean="0">
              <a:solidFill>
                <a:schemeClr val="tx1"/>
              </a:solidFill>
              <a:effectLst/>
              <a:latin typeface="+mn-lt"/>
              <a:ea typeface="+mn-ea"/>
              <a:cs typeface="+mn-cs"/>
            </a:endParaRPr>
          </a:p>
          <a:p>
            <a:pPr marL="0" lvl="0" indent="0">
              <a:buFont typeface="Arial" panose="020B0604020202020204" pitchFamily="34" charset="0"/>
              <a:buNone/>
            </a:pPr>
            <a:r>
              <a:rPr lang="en-GB" sz="1200" kern="1200" dirty="0" smtClean="0">
                <a:solidFill>
                  <a:schemeClr val="tx1"/>
                </a:solidFill>
                <a:effectLst/>
                <a:latin typeface="+mn-lt"/>
                <a:ea typeface="+mn-ea"/>
                <a:cs typeface="+mn-cs"/>
              </a:rPr>
              <a:t>PHE’s thinking on the programme was tested in a series of meetings. This initial phase of engagement with 21 industry businesses, and one non-governmental organisation (NGO) representing over 40 public health organisations, facilitated discussions on the ambition and timeline for the programme and provided a number of points for PHE to consider further. The businesses included covered all sectors of the food industry with a particular focus on the eating out of home sector and were chosen based on market share. </a:t>
            </a:r>
          </a:p>
          <a:p>
            <a:pPr marL="0" lvl="0" indent="0">
              <a:buFont typeface="Arial" panose="020B0604020202020204" pitchFamily="34" charset="0"/>
              <a:buNone/>
            </a:pP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kern="1200" dirty="0" smtClean="0">
                <a:solidFill>
                  <a:schemeClr val="tx1"/>
                </a:solidFill>
                <a:effectLst/>
                <a:latin typeface="+mn-lt"/>
                <a:ea typeface="+mn-ea"/>
                <a:cs typeface="+mn-cs"/>
              </a:rPr>
              <a:t>The calorie reduction programme aims to reduce excess calorie intakes and to contribute to reducing excess weight and obesity in children and families. It therefore applies to the majority of the population. We have, however, considered the potentially negative impact of calorie reduction measures on the general population and limited number of vulnerable groups (children (0-18 years), low weight adults (Body Mass Index (BMI) &lt;18.5) and older adults aged 75 years and over). Data indicate that the prevalence of calorie-related under-nutrition is low in the UK. In addition, the calorie reduction programme is not intended to encourage significant energy restrictions that could result in adverse health outcomes in children or any other group of the population. It is aimed at moving energy intakes of the general population more towards current UK dietary recommendations through reductions in calories, either through reformulation or reduction in portion size, in mainly high calorie foods. It is therefore anticipated that the intended approach to calorie reduction would present a low risk of significant undernutrition in the general population.</a:t>
            </a:r>
          </a:p>
          <a:p>
            <a:pPr marL="0" lvl="0" indent="0">
              <a:buFont typeface="Arial" panose="020B0604020202020204" pitchFamily="34" charset="0"/>
              <a:buNone/>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programme will take an approach based on sales weighted averages, meaning it will focus on the top selling, everyday products that most people buy, most of the time and the businesses that make them. These foods make the largest contributions to calorie intakes and it is paramount that industry focuses its reformulation efforts on these products and not on specific, lower calorie options which generally make up only a small proportion of sales. The sales weighted average approach means that businesses can include products above the forthcoming guidelines as long as their overall sales weighted average declines.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eating out of home sector collectively contributes 20-25% of an adult’s energy intakes (20). It is therefore essential that this sector as a whole engages as fully as retailers and manufacturers with the reduction and reformulation programme to ensure both a level playing field and that excess calorie intakes are successfully tackled.  </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UK nations recognise the need to focus on calories and the purpose of a calorie reduction programme. There has been strong support from them to date for the existing sugar reduction and reformulation programme.  PHE will continue to involve the UK nations closely in the further development of the calorie reduction programme and forthcoming guidance to industry.</a:t>
            </a:r>
          </a:p>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baseline for the programme will be the 52 weeks ending September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programme will not set specific menu plans or eating pattern guidance. There are other sources for this information  - 5 A DAY portion sizes, the </a:t>
            </a:r>
            <a:r>
              <a:rPr lang="en-GB" sz="1200" kern="1200" dirty="0" err="1" smtClean="0">
                <a:solidFill>
                  <a:schemeClr val="tx1"/>
                </a:solidFill>
                <a:effectLst/>
                <a:latin typeface="+mn-lt"/>
                <a:ea typeface="+mn-ea"/>
                <a:cs typeface="+mn-cs"/>
              </a:rPr>
              <a:t>Eatwell</a:t>
            </a:r>
            <a:r>
              <a:rPr lang="en-GB" sz="1200" kern="1200" dirty="0" smtClean="0">
                <a:solidFill>
                  <a:schemeClr val="tx1"/>
                </a:solidFill>
                <a:effectLst/>
                <a:latin typeface="+mn-lt"/>
                <a:ea typeface="+mn-ea"/>
                <a:cs typeface="+mn-cs"/>
              </a:rPr>
              <a:t> Guide, Early years menus, Change4Life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Alcohol is considered to be outside the remit of the reduction and reformulation programme and therefore will not feature.</a:t>
            </a:r>
          </a:p>
          <a:p>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15</a:t>
            </a:fld>
            <a:endParaRPr lang="en-GB"/>
          </a:p>
        </p:txBody>
      </p:sp>
    </p:spTree>
    <p:extLst>
      <p:ext uri="{BB962C8B-B14F-4D97-AF65-F5344CB8AC3E}">
        <p14:creationId xmlns:p14="http://schemas.microsoft.com/office/powerpoint/2010/main" val="1561619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Benefits are based on 20%</a:t>
            </a:r>
            <a:r>
              <a:rPr lang="en-GB" sz="1200" kern="1200" baseline="0" dirty="0" smtClean="0">
                <a:solidFill>
                  <a:schemeClr val="tx1"/>
                </a:solidFill>
                <a:effectLst/>
                <a:latin typeface="+mn-lt"/>
                <a:ea typeface="+mn-ea"/>
                <a:cs typeface="+mn-cs"/>
              </a:rPr>
              <a:t> calorie reduction in Group 1 foods (10% shift for Group 2 foods not included)</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lower fat versions of the products included in group 2 contain less saturated fat. Saturated fat intakes are currently too high in the population and the full fat versions of the products included in group 2 make a significant contribution to this. However, the lower fat versions of these same foods are lower in saturated fat which would help to lower intakes and therefore lower blood levels of cholesterol and reduce the risk of heart disease. This additional benefit has not been modelled.</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Lower fat meat, fat spreads and dairy products contain similar or in some cases higher levels of some nutrients than the full fat versions (protein, iron, calcium, vitamin B12). The exception to this is vitamin A which is present in lower levels in lower fat dairy products. However, it is likely that any impact would be low as the ambition modelled is relatively small and messaging on full fat milks by young children remain valid and could be emphasised.</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estimated average number of calories reduced for the whole population is approximately 72 calories per day. Small reductions in calorie intakes, sustained over time, can help to address the significant incidence of overweight and obesity.</a:t>
            </a:r>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16</a:t>
            </a:fld>
            <a:endParaRPr lang="en-GB"/>
          </a:p>
        </p:txBody>
      </p:sp>
    </p:spTree>
    <p:extLst>
      <p:ext uri="{BB962C8B-B14F-4D97-AF65-F5344CB8AC3E}">
        <p14:creationId xmlns:p14="http://schemas.microsoft.com/office/powerpoint/2010/main" val="2125113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GB" dirty="0" smtClean="0"/>
              <a:t>A detailed progress report will be published in March 2018. This will include a numerical assessment of the progress made by the food industry towards achieving the 5% reduction target or the category specific guidelines</a:t>
            </a:r>
          </a:p>
          <a:p>
            <a:pPr>
              <a:buFont typeface="Arial" panose="020B0604020202020204" pitchFamily="34" charset="0"/>
              <a:buChar char="•"/>
            </a:pPr>
            <a:r>
              <a:rPr lang="en-GB" dirty="0" smtClean="0"/>
              <a:t>Work is underway to set guidelines for the drinks excluded from soft drinks industry levy (pure fruit and vegetable juices and high</a:t>
            </a:r>
            <a:r>
              <a:rPr lang="en-GB" baseline="0" dirty="0" smtClean="0"/>
              <a:t> content (&gt;75%) </a:t>
            </a:r>
            <a:r>
              <a:rPr lang="en-GB" dirty="0" smtClean="0"/>
              <a:t>milk-based drinks); due to be published in 2018</a:t>
            </a:r>
          </a:p>
          <a:p>
            <a:pPr>
              <a:buFont typeface="Arial" panose="020B0604020202020204" pitchFamily="34" charset="0"/>
              <a:buChar char="•"/>
            </a:pPr>
            <a:r>
              <a:rPr lang="en-GB" dirty="0" smtClean="0"/>
              <a:t>Develop a calorie reduction programme – aim to publish evidence for taking action early in 2018 and product specific guidelines by end 2018</a:t>
            </a:r>
          </a:p>
          <a:p>
            <a:pPr>
              <a:buFont typeface="Arial" panose="020B0604020202020204" pitchFamily="34" charset="0"/>
              <a:buChar char="•"/>
            </a:pPr>
            <a:r>
              <a:rPr lang="en-GB" dirty="0" smtClean="0"/>
              <a:t>Further consideration of PHE’s programme of work on salt reduction to commence in the new year</a:t>
            </a:r>
          </a:p>
          <a:p>
            <a:pPr>
              <a:buFont typeface="Arial" panose="020B0604020202020204" pitchFamily="34" charset="0"/>
              <a:buChar char="•"/>
            </a:pPr>
            <a:r>
              <a:rPr lang="en-GB" dirty="0" smtClean="0"/>
              <a:t>Considerations on saturated fat will start following publication of the forthcoming draft report from the Scientific Advisory Committee on Nutrition, due early in 2018</a:t>
            </a:r>
          </a:p>
          <a:p>
            <a:pPr>
              <a:buFont typeface="Arial" panose="020B0604020202020204" pitchFamily="34" charset="0"/>
              <a:buChar char="•"/>
            </a:pPr>
            <a:r>
              <a:rPr lang="en-GB" dirty="0" smtClean="0"/>
              <a:t>Programme will be expanded to include product ranges explicitly targeted at babies and young children</a:t>
            </a:r>
          </a:p>
          <a:p>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17</a:t>
            </a:fld>
            <a:endParaRPr lang="en-GB" dirty="0"/>
          </a:p>
        </p:txBody>
      </p:sp>
    </p:spTree>
    <p:extLst>
      <p:ext uri="{BB962C8B-B14F-4D97-AF65-F5344CB8AC3E}">
        <p14:creationId xmlns:p14="http://schemas.microsoft.com/office/powerpoint/2010/main" val="18716760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18</a:t>
            </a:fld>
            <a:endParaRPr lang="en-US"/>
          </a:p>
        </p:txBody>
      </p:sp>
    </p:spTree>
    <p:extLst>
      <p:ext uri="{BB962C8B-B14F-4D97-AF65-F5344CB8AC3E}">
        <p14:creationId xmlns:p14="http://schemas.microsoft.com/office/powerpoint/2010/main" val="3083034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dirty="0" smtClean="0">
                <a:solidFill>
                  <a:schemeClr val="tx1"/>
                </a:solidFill>
                <a:effectLst/>
                <a:latin typeface="+mn-lt"/>
                <a:ea typeface="ヒラギノ角ゴ Pro W3" pitchFamily="84" charset="-128"/>
                <a:cs typeface="ヒラギノ角ゴ Pro W3" pitchFamily="84" charset="-128"/>
              </a:rPr>
              <a:t>The National Child Measurement Programme (NCMP) measures and records the height and weight of over one million children (aged 4-5 and 10-11 years) each year.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rgbClr val="FF0000"/>
              </a:solidFill>
              <a:effectLst/>
              <a:latin typeface="+mn-lt"/>
              <a:ea typeface="ヒラギノ角ゴ Pro W3" pitchFamily="84" charset="-128"/>
              <a:cs typeface="ヒラギノ角ゴ Pro W3" pitchFamily="8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ヒラギノ角ゴ Pro W3" pitchFamily="84" charset="-128"/>
                <a:cs typeface="ヒラギノ角ゴ Pro W3" pitchFamily="84" charset="-128"/>
              </a:rPr>
              <a:t>New data</a:t>
            </a:r>
            <a:r>
              <a:rPr lang="en-GB" sz="1200" kern="1200" baseline="0" dirty="0" smtClean="0">
                <a:solidFill>
                  <a:schemeClr val="tx1"/>
                </a:solidFill>
                <a:effectLst/>
                <a:latin typeface="+mn-lt"/>
                <a:ea typeface="ヒラギノ角ゴ Pro W3" pitchFamily="84" charset="-128"/>
                <a:cs typeface="ヒラギノ角ゴ Pro W3" pitchFamily="84" charset="-128"/>
              </a:rPr>
              <a:t> just released (</a:t>
            </a:r>
            <a:r>
              <a:rPr lang="en-GB" sz="1200" kern="1200" dirty="0" smtClean="0">
                <a:solidFill>
                  <a:schemeClr val="tx1"/>
                </a:solidFill>
                <a:effectLst/>
                <a:latin typeface="+mn-lt"/>
                <a:ea typeface="ヒラギノ角ゴ Pro W3" pitchFamily="84" charset="-128"/>
                <a:cs typeface="ヒラギノ角ゴ Pro W3" pitchFamily="84" charset="-128"/>
              </a:rPr>
              <a:t>2016/17) shows that 22.6% of children in Reception and 34.2%</a:t>
            </a:r>
            <a:r>
              <a:rPr lang="en-GB" sz="1200" kern="1200" baseline="0" dirty="0" smtClean="0">
                <a:solidFill>
                  <a:schemeClr val="tx1"/>
                </a:solidFill>
                <a:effectLst/>
                <a:latin typeface="+mn-lt"/>
                <a:ea typeface="ヒラギノ角ゴ Pro W3" pitchFamily="84" charset="-128"/>
                <a:cs typeface="ヒラギノ角ゴ Pro W3" pitchFamily="84" charset="-128"/>
              </a:rPr>
              <a:t> </a:t>
            </a:r>
            <a:r>
              <a:rPr lang="en-GB" sz="1200" kern="1200" dirty="0" smtClean="0">
                <a:solidFill>
                  <a:schemeClr val="tx1"/>
                </a:solidFill>
                <a:effectLst/>
                <a:latin typeface="+mn-lt"/>
                <a:ea typeface="ヒラギノ角ゴ Pro W3" pitchFamily="84" charset="-128"/>
                <a:cs typeface="ヒラギノ角ゴ Pro W3" pitchFamily="84" charset="-128"/>
              </a:rPr>
              <a:t>in Year 6 were overweight or obese.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solidFill>
                <a:schemeClr val="tx1"/>
              </a:solidFill>
              <a:ea typeface="ＭＳ Ｐゴシック"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ヒラギノ角ゴ Pro W3" pitchFamily="84" charset="-128"/>
                <a:cs typeface="ヒラギノ角ゴ Pro W3" pitchFamily="84" charset="-128"/>
              </a:rPr>
              <a:t>Obesity prevalence in Reception has increased in the last two years and there is a long-term increasing trend in Year 6 obesity prevalence. We will analyse the trends in more detail once the full dataset becomes available.</a:t>
            </a:r>
          </a:p>
          <a:p>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3759214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100" dirty="0" smtClean="0"/>
              <a:t>We know that </a:t>
            </a:r>
            <a:r>
              <a:rPr lang="en-GB" sz="1100" b="1" dirty="0" smtClean="0"/>
              <a:t>poor diet </a:t>
            </a:r>
            <a:r>
              <a:rPr lang="en-GB" sz="1100" dirty="0" smtClean="0"/>
              <a:t>has a number of consequences including overweight and obesity, cardiovascular disease, type-2 diabetes and some cancers. </a:t>
            </a:r>
          </a:p>
          <a:p>
            <a:endParaRPr lang="en-GB" sz="1100" dirty="0" smtClean="0"/>
          </a:p>
          <a:p>
            <a:r>
              <a:rPr lang="en-GB" sz="1100" dirty="0" smtClean="0"/>
              <a:t>This slide shows that, on average as a population, we are </a:t>
            </a:r>
            <a:r>
              <a:rPr lang="en-GB" sz="1100" b="1" dirty="0" smtClean="0"/>
              <a:t>not achieving government healthy eating guidelines</a:t>
            </a:r>
            <a:r>
              <a:rPr lang="en-GB" sz="1100" dirty="0" smtClean="0"/>
              <a:t>. </a:t>
            </a:r>
          </a:p>
          <a:p>
            <a:r>
              <a:rPr lang="en-GB" sz="1100" dirty="0" smtClean="0"/>
              <a:t>We </a:t>
            </a:r>
            <a:r>
              <a:rPr lang="en-GB" sz="1100" dirty="0" smtClean="0">
                <a:latin typeface="Arial" pitchFamily="34" charset="0"/>
                <a:cs typeface="Arial" pitchFamily="34" charset="0"/>
              </a:rPr>
              <a:t>consume too much saturated fat, salt and sugar, and eat too little fibre</a:t>
            </a:r>
            <a:r>
              <a:rPr lang="en-GB" sz="1100" baseline="0" dirty="0" smtClean="0">
                <a:latin typeface="Arial" pitchFamily="34" charset="0"/>
                <a:cs typeface="Arial" pitchFamily="34" charset="0"/>
              </a:rPr>
              <a:t> </a:t>
            </a:r>
            <a:r>
              <a:rPr lang="en-GB" sz="1100" dirty="0" smtClean="0">
                <a:latin typeface="Arial" pitchFamily="34" charset="0"/>
                <a:cs typeface="Arial" pitchFamily="34" charset="0"/>
              </a:rPr>
              <a:t>than is recommended. </a:t>
            </a:r>
            <a:endParaRPr lang="en-GB" sz="1100" dirty="0" smtClean="0"/>
          </a:p>
          <a:p>
            <a:r>
              <a:rPr lang="en-GB" sz="1100" dirty="0" smtClean="0"/>
              <a:t> </a:t>
            </a:r>
          </a:p>
          <a:p>
            <a:r>
              <a:rPr lang="en-GB" sz="1100" dirty="0" smtClean="0"/>
              <a:t>Tackling poor diet is therefore key to helping people live longer and healthier lives. </a:t>
            </a:r>
          </a:p>
          <a:p>
            <a:endParaRPr lang="en-GB" sz="1100" dirty="0" smtClean="0">
              <a:latin typeface="+mj-lt"/>
            </a:endParaRPr>
          </a:p>
          <a:p>
            <a:r>
              <a:rPr lang="en-GB" sz="1100" dirty="0" smtClean="0">
                <a:latin typeface="+mj-lt"/>
              </a:rPr>
              <a:t>Data based on year 7&amp;8 NDNS data except for salt intakes (adult data from 2014 urinary sodium survey; child data from NDNS 2008-2012)</a:t>
            </a:r>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4252715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Misreporting in self-reported dietary methods is a well-documented issue and common to all dietary surveys. Underreporting may result from a number or combination of behaviours, for example omitting to record foods or drinks consumed, whether intentionally or otherwise, underestimating quantities consumed, or changing usual consumption as a result of being asked to record the diet. </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Underreporting of food intake is significant and particularly pronounced in overweight and obese individuals. Thus, the proportion of the population likely to under-report increases as the population gains weight, thus exacerbating the problem of underreporting of energy intakes.</a:t>
            </a:r>
          </a:p>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Initial analysis PHE undertook to compare Kantar reported in home purchasing data with NDNS reported in home consumption data showed that whilst there were some small differences in reporting of certain categories, they were consistent overall. This suggests that most underreporting is of out of home food consumption.    </a:t>
            </a:r>
          </a:p>
          <a:p>
            <a:endParaRPr lang="en-GB" dirty="0" smtClean="0"/>
          </a:p>
          <a:p>
            <a:r>
              <a:rPr lang="en-GB" sz="1200" kern="1200" dirty="0" smtClean="0">
                <a:solidFill>
                  <a:schemeClr val="tx1"/>
                </a:solidFill>
                <a:effectLst/>
                <a:latin typeface="+mn-lt"/>
                <a:ea typeface="+mn-ea"/>
                <a:cs typeface="+mn-cs"/>
              </a:rPr>
              <a:t>Current estimates of UK energy intakes from the NDNS show that mean reported energy intakes are 18-20% below the SACN estimated average requirements (EAR) in all age/ sex groups, except for children aged under ten years when reported figures tend to be close to the EAR.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Due to the problem of underreporting in dietary surveys an accurate estimate of calorie intake through other means is needed. This is best made through calculations using standardised equations to derive energy expenditure which is the methodology used here.</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Overall, on average, adults consumed approximately 195 excess kilocalories per day, and overweight and obese adults approximately 320 excess kilocalories per day.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Excess calorie intakes have not been estimated for different socio-economic groups but given the higher prevalence of excess weight in children who live in deprived areas compared to more affluent areas it is likely that calorie excesses are likely to be similarly patterned.</a:t>
            </a:r>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4</a:t>
            </a:fld>
            <a:endParaRPr lang="en-GB"/>
          </a:p>
        </p:txBody>
      </p:sp>
    </p:spTree>
    <p:extLst>
      <p:ext uri="{BB962C8B-B14F-4D97-AF65-F5344CB8AC3E}">
        <p14:creationId xmlns:p14="http://schemas.microsoft.com/office/powerpoint/2010/main" val="1686257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5</a:t>
            </a:fld>
            <a:endParaRPr lang="en-GB"/>
          </a:p>
        </p:txBody>
      </p:sp>
    </p:spTree>
    <p:extLst>
      <p:ext uri="{BB962C8B-B14F-4D97-AF65-F5344CB8AC3E}">
        <p14:creationId xmlns:p14="http://schemas.microsoft.com/office/powerpoint/2010/main" val="2096438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D21F69-21C6-478D-B32D-9A8773F9473A}" type="slidenum">
              <a:rPr lang="en-GB" smtClean="0"/>
              <a:t>6</a:t>
            </a:fld>
            <a:endParaRPr lang="en-GB"/>
          </a:p>
        </p:txBody>
      </p:sp>
    </p:spTree>
    <p:extLst>
      <p:ext uri="{BB962C8B-B14F-4D97-AF65-F5344CB8AC3E}">
        <p14:creationId xmlns:p14="http://schemas.microsoft.com/office/powerpoint/2010/main" val="1485682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70462" cy="37274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7</a:t>
            </a:fld>
            <a:endParaRPr lang="en-US"/>
          </a:p>
        </p:txBody>
      </p:sp>
    </p:spTree>
    <p:extLst>
      <p:ext uri="{BB962C8B-B14F-4D97-AF65-F5344CB8AC3E}">
        <p14:creationId xmlns:p14="http://schemas.microsoft.com/office/powerpoint/2010/main" val="1752506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864055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pPr>
                <a:defRPr/>
              </a:pPr>
              <a:t>9</a:t>
            </a:fld>
            <a:endParaRPr lang="en-US"/>
          </a:p>
        </p:txBody>
      </p:sp>
    </p:spTree>
    <p:extLst>
      <p:ext uri="{BB962C8B-B14F-4D97-AF65-F5344CB8AC3E}">
        <p14:creationId xmlns:p14="http://schemas.microsoft.com/office/powerpoint/2010/main" val="39656935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0" y="2133303"/>
            <a:ext cx="9144000" cy="4724697"/>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a:spLocks noChangeArrowheads="1"/>
          </p:cNvSpPr>
          <p:nvPr userDrawn="1"/>
        </p:nvSpPr>
        <p:spPr bwMode="auto">
          <a:xfrm>
            <a:off x="0" y="1988840"/>
            <a:ext cx="9144000" cy="144463"/>
          </a:xfrm>
          <a:prstGeom prst="rect">
            <a:avLst/>
          </a:prstGeom>
          <a:solidFill>
            <a:srgbClr val="00AE9E"/>
          </a:solidFill>
          <a:ln w="9525">
            <a:noFill/>
            <a:miter lim="800000"/>
            <a:headEnd/>
            <a:tailEnd/>
          </a:ln>
        </p:spPr>
        <p:txBody>
          <a:bodyPr anchor="ctr">
            <a:prstTxWarp prst="textNoShape">
              <a:avLst/>
            </a:prstTxWarp>
          </a:bodyPr>
          <a:lstStyle/>
          <a:p>
            <a:pPr algn="ctr" fontAlgn="auto">
              <a:spcBef>
                <a:spcPts val="0"/>
              </a:spcBef>
              <a:spcAft>
                <a:spcPts val="0"/>
              </a:spcAft>
              <a:defRPr/>
            </a:pPr>
            <a:endParaRPr lang="en-US" sz="1800">
              <a:solidFill>
                <a:schemeClr val="lt1"/>
              </a:solidFill>
              <a:latin typeface="+mn-lt"/>
              <a:ea typeface="+mn-ea"/>
              <a:cs typeface="+mn-cs"/>
            </a:endParaRPr>
          </a:p>
        </p:txBody>
      </p:sp>
      <p:sp>
        <p:nvSpPr>
          <p:cNvPr id="2" name="Title 1"/>
          <p:cNvSpPr>
            <a:spLocks noGrp="1"/>
          </p:cNvSpPr>
          <p:nvPr>
            <p:ph type="ctrTitle"/>
          </p:nvPr>
        </p:nvSpPr>
        <p:spPr>
          <a:xfrm>
            <a:off x="558000" y="2492896"/>
            <a:ext cx="7633648" cy="1724503"/>
          </a:xfrm>
          <a:ln>
            <a:noFill/>
          </a:ln>
        </p:spPr>
        <p:txBody>
          <a:bodyPr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6021288"/>
            <a:ext cx="7633648" cy="338336"/>
          </a:xfrm>
        </p:spPr>
        <p:txBody>
          <a:bodyPr anchor="b">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9" name="Picture 8" descr="\\colhpafil004\Colindale_Data\HQ Group and LARS\Group Data\Design\Branding and logos\PHE logos with strapline\Small without Old French text\PHE small logo for A4.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3674110" cy="181229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62702" y="548680"/>
            <a:ext cx="8028000" cy="648072"/>
          </a:xfrm>
        </p:spPr>
        <p:txBody>
          <a:bodyPr anchor="t" anchorCtr="0"/>
          <a:lstStyle>
            <a:lvl1pPr>
              <a:defRPr sz="4000" baseline="0">
                <a:solidFill>
                  <a:srgbClr val="00AE9E"/>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558000" y="1412776"/>
            <a:ext cx="8028000" cy="4739679"/>
          </a:xfrm>
        </p:spPr>
        <p:txBody>
          <a:bodyPr/>
          <a:lstStyle>
            <a:lvl1pPr>
              <a:spcBef>
                <a:spcPts val="1200"/>
              </a:spcBef>
              <a:defRPr sz="1800" b="0" baseline="0">
                <a:solidFill>
                  <a:schemeClr val="tx1"/>
                </a:solidFill>
              </a:defRPr>
            </a:lvl1pPr>
          </a:lstStyle>
          <a:p>
            <a:pPr lvl="0"/>
            <a:r>
              <a:rPr lang="en-US" dirty="0" smtClean="0"/>
              <a:t>Text should be 12-18pt Arial. Do not use other fonts.</a:t>
            </a:r>
            <a:endParaRPr lang="en-US" dirty="0"/>
          </a:p>
        </p:txBody>
      </p:sp>
      <p:sp>
        <p:nvSpPr>
          <p:cNvPr id="5" name="Slide Number Placeholder 5"/>
          <p:cNvSpPr>
            <a:spLocks noGrp="1"/>
          </p:cNvSpPr>
          <p:nvPr>
            <p:ph type="sldNum" sz="quarter" idx="10"/>
          </p:nvPr>
        </p:nvSpPr>
        <p:spPr>
          <a:xfrm>
            <a:off x="0" y="6308725"/>
            <a:ext cx="9144000" cy="549275"/>
          </a:xfrm>
        </p:spPr>
        <p:txBody>
          <a:bodyPr/>
          <a:lstStyle>
            <a:lvl1pPr>
              <a:defRPr/>
            </a:lvl1pPr>
          </a:lstStyle>
          <a:p>
            <a:pPr marL="531813">
              <a:defRPr/>
            </a:pPr>
            <a:r>
              <a:rPr lang="en-US" dirty="0" smtClean="0"/>
              <a:t>  </a:t>
            </a:r>
            <a:fld id="{2565FA6D-D4C8-4C4C-AC4B-3269734D34D8}" type="slidenum">
              <a:rPr lang="en-US" smtClean="0"/>
              <a:pPr marL="531813">
                <a:defRPr/>
              </a:pPr>
              <a:t>‹#›</a:t>
            </a:fld>
            <a:endParaRPr lang="en-US" dirty="0"/>
          </a:p>
        </p:txBody>
      </p:sp>
      <p:sp>
        <p:nvSpPr>
          <p:cNvPr id="6" name="Footer Placeholder 5"/>
          <p:cNvSpPr>
            <a:spLocks noGrp="1"/>
          </p:cNvSpPr>
          <p:nvPr>
            <p:ph type="ftr" sz="quarter" idx="11"/>
          </p:nvPr>
        </p:nvSpPr>
        <p:spPr/>
        <p:txBody>
          <a:bodyPr/>
          <a:lstStyle>
            <a:lvl1pPr marL="173038" indent="0" algn="l">
              <a:defRPr sz="1200" baseline="0">
                <a:solidFill>
                  <a:schemeClr val="bg1"/>
                </a:solidFill>
                <a:latin typeface="Arial" pitchFamily="34" charset="0"/>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7213" y="274638"/>
            <a:ext cx="8029575"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557213" y="1600200"/>
            <a:ext cx="8029575" cy="45259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3"/>
            <a:r>
              <a:rPr lang="en-US" dirty="0"/>
              <a:t>Third </a:t>
            </a:r>
            <a:r>
              <a:rPr lang="en-US" dirty="0" smtClean="0"/>
              <a:t>level</a:t>
            </a:r>
          </a:p>
          <a:p>
            <a:pPr lvl="4"/>
            <a:r>
              <a:rPr lang="en-US" dirty="0" smtClean="0"/>
              <a:t>Fourth </a:t>
            </a:r>
            <a:r>
              <a:rPr lang="en-US" dirty="0"/>
              <a:t>level</a:t>
            </a:r>
          </a:p>
          <a:p>
            <a:pPr lvl="5"/>
            <a:r>
              <a:rPr lang="en-US" dirty="0" smtClean="0"/>
              <a:t>Fifth </a:t>
            </a:r>
            <a:r>
              <a:rPr lang="en-US" dirty="0"/>
              <a:t>level</a:t>
            </a:r>
          </a:p>
        </p:txBody>
      </p:sp>
      <p:sp>
        <p:nvSpPr>
          <p:cNvPr id="7" name="Slide Number Placeholder 5"/>
          <p:cNvSpPr>
            <a:spLocks noGrp="1"/>
          </p:cNvSpPr>
          <p:nvPr>
            <p:ph type="sldNum" sz="quarter" idx="4"/>
          </p:nvPr>
        </p:nvSpPr>
        <p:spPr>
          <a:xfrm>
            <a:off x="0" y="6308725"/>
            <a:ext cx="9144000" cy="549275"/>
          </a:xfrm>
          <a:prstGeom prst="rect">
            <a:avLst/>
          </a:prstGeom>
          <a:solidFill>
            <a:schemeClr val="bg2"/>
          </a:solidFill>
        </p:spPr>
        <p:txBody>
          <a:bodyPr vert="horz" wrap="square" lIns="0" tIns="0" rIns="91440" bIns="0" numCol="1" anchor="ctr" anchorCtr="0" compatLnSpc="1">
            <a:prstTxWarp prst="textNoShape">
              <a:avLst/>
            </a:prstTxWarp>
          </a:bodyPr>
          <a:lstStyle>
            <a:lvl1pPr>
              <a:defRPr sz="1200">
                <a:solidFill>
                  <a:schemeClr val="bg1"/>
                </a:solidFill>
              </a:defRPr>
            </a:lvl1pPr>
          </a:lstStyle>
          <a:p>
            <a:pPr>
              <a:defRPr/>
            </a:pPr>
            <a:r>
              <a:rPr lang="en-US" dirty="0" smtClean="0"/>
              <a:t>  </a:t>
            </a:r>
            <a:fld id="{45F8D313-CCBE-49D6-A3BC-57B1848DFB52}" type="slidenum">
              <a:rPr lang="en-US" smtClean="0"/>
              <a:pPr>
                <a:defRPr/>
              </a:pPr>
              <a:t>‹#›</a:t>
            </a:fld>
            <a:r>
              <a:rPr lang="en-US" dirty="0" smtClean="0"/>
              <a:t> </a:t>
            </a:r>
            <a:endParaRPr lang="en-US" dirty="0"/>
          </a:p>
        </p:txBody>
      </p:sp>
      <p:sp>
        <p:nvSpPr>
          <p:cNvPr id="6" name="Footer Placeholder 5"/>
          <p:cNvSpPr>
            <a:spLocks noGrp="1"/>
          </p:cNvSpPr>
          <p:nvPr>
            <p:ph type="ftr" sz="quarter" idx="3"/>
          </p:nvPr>
        </p:nvSpPr>
        <p:spPr>
          <a:xfrm>
            <a:off x="900113" y="6308725"/>
            <a:ext cx="8064375" cy="549275"/>
          </a:xfrm>
          <a:prstGeom prst="rect">
            <a:avLst/>
          </a:prstGeom>
        </p:spPr>
        <p:txBody>
          <a:bodyPr vert="horz" lIns="0" tIns="0" rIns="0" bIns="0" rtlCol="0" anchor="ctr"/>
          <a:lstStyle>
            <a:lvl1pPr algn="l" fontAlgn="auto">
              <a:spcBef>
                <a:spcPts val="0"/>
              </a:spcBef>
              <a:spcAft>
                <a:spcPts val="0"/>
              </a:spcAft>
              <a:defRPr sz="1200" baseline="0">
                <a:solidFill>
                  <a:schemeClr val="bg1"/>
                </a:solidFill>
                <a:latin typeface="Arial" pitchFamily="34" charset="0"/>
                <a:ea typeface="+mn-ea"/>
                <a:cs typeface="+mn-cs"/>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Lst>
  <p:hf hdr="0" ftr="0" dt="0"/>
  <p:txStyles>
    <p:titleStyle>
      <a:lvl1pPr algn="l" rtl="0" eaLnBrk="0" fontAlgn="base" hangingPunct="0">
        <a:spcBef>
          <a:spcPct val="0"/>
        </a:spcBef>
        <a:spcAft>
          <a:spcPct val="0"/>
        </a:spcAft>
        <a:defRPr sz="4000" kern="1200" spc="-150">
          <a:solidFill>
            <a:srgbClr val="00AE9E"/>
          </a:solidFill>
          <a:latin typeface="+mj-lt"/>
          <a:ea typeface="ヒラギノ角ゴ Pro W3" pitchFamily="84" charset="-128"/>
          <a:cs typeface="ヒラギノ角ゴ Pro W3" pitchFamily="84" charset="-128"/>
        </a:defRPr>
      </a:lvl1pPr>
      <a:lvl2pPr algn="l" rtl="0" eaLnBrk="0" fontAlgn="base" hangingPunct="0">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2pPr>
      <a:lvl3pPr algn="l" rtl="0" eaLnBrk="0" fontAlgn="base" hangingPunct="0">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3pPr>
      <a:lvl4pPr algn="l" rtl="0" eaLnBrk="0" fontAlgn="base" hangingPunct="0">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4pPr>
      <a:lvl5pPr algn="l" rtl="0" eaLnBrk="0" fontAlgn="base" hangingPunct="0">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5pPr>
      <a:lvl6pPr marL="457200" algn="l" rtl="0" fontAlgn="base">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6pPr>
      <a:lvl7pPr marL="914400" algn="l" rtl="0" fontAlgn="base">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7pPr>
      <a:lvl8pPr marL="1371600" algn="l" rtl="0" fontAlgn="base">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8pPr>
      <a:lvl9pPr marL="1828800" algn="l" rtl="0" fontAlgn="base">
        <a:spcBef>
          <a:spcPct val="0"/>
        </a:spcBef>
        <a:spcAft>
          <a:spcPct val="0"/>
        </a:spcAft>
        <a:defRPr sz="4000">
          <a:solidFill>
            <a:schemeClr val="tx2"/>
          </a:solidFill>
          <a:latin typeface="Arial" pitchFamily="84" charset="0"/>
          <a:ea typeface="ヒラギノ角ゴ Pro W3" pitchFamily="84" charset="-128"/>
          <a:cs typeface="ヒラギノ角ゴ Pro W3" pitchFamily="84" charset="-128"/>
        </a:defRPr>
      </a:lvl9pPr>
    </p:titleStyle>
    <p:bodyStyle>
      <a:lvl1pPr marL="342900" indent="-342900" algn="l" rtl="0" eaLnBrk="0" fontAlgn="base" hangingPunct="0">
        <a:spcBef>
          <a:spcPts val="1200"/>
        </a:spcBef>
        <a:spcAft>
          <a:spcPct val="0"/>
        </a:spcAft>
        <a:buFont typeface="Arial" pitchFamily="84" charset="0"/>
        <a:defRPr kern="1200" baseline="0">
          <a:solidFill>
            <a:srgbClr val="00AE9E"/>
          </a:solidFill>
          <a:latin typeface="Arial" pitchFamily="34" charset="0"/>
          <a:ea typeface="ヒラギノ角ゴ Pro W3" pitchFamily="84" charset="-128"/>
          <a:cs typeface="ヒラギノ角ゴ Pro W3" pitchFamily="84" charset="-128"/>
        </a:defRPr>
      </a:lvl1pPr>
      <a:lvl2pPr marL="354013" indent="-176213" algn="l" rtl="0" eaLnBrk="0" fontAlgn="base" hangingPunct="0">
        <a:spcBef>
          <a:spcPts val="600"/>
        </a:spcBef>
        <a:spcAft>
          <a:spcPct val="0"/>
        </a:spcAft>
        <a:defRPr kern="1200" baseline="0">
          <a:solidFill>
            <a:schemeClr val="tx1"/>
          </a:solidFill>
          <a:latin typeface="Arial" pitchFamily="34" charset="0"/>
          <a:ea typeface="ヒラギノ角ゴ Pro W3" pitchFamily="84" charset="-128"/>
          <a:cs typeface="+mn-cs"/>
        </a:defRPr>
      </a:lvl2pPr>
      <a:lvl3pPr marL="215900" indent="-215900" algn="l" rtl="0" eaLnBrk="0" fontAlgn="base" hangingPunct="0">
        <a:spcBef>
          <a:spcPts val="600"/>
        </a:spcBef>
        <a:spcAft>
          <a:spcPct val="0"/>
        </a:spcAft>
        <a:buFont typeface="Arial" pitchFamily="84" charset="0"/>
        <a:buChar char="•"/>
        <a:defRPr kern="1200">
          <a:solidFill>
            <a:schemeClr val="tx1"/>
          </a:solidFill>
          <a:latin typeface="Arial" pitchFamily="34" charset="0"/>
          <a:ea typeface="ヒラギノ角ゴ Pro W3" pitchFamily="84" charset="-128"/>
          <a:cs typeface="+mn-cs"/>
        </a:defRPr>
      </a:lvl3pPr>
      <a:lvl4pPr marL="625475" indent="-190500" algn="l" rtl="0" eaLnBrk="0" fontAlgn="base" hangingPunct="0">
        <a:spcBef>
          <a:spcPts val="600"/>
        </a:spcBef>
        <a:spcAft>
          <a:spcPct val="0"/>
        </a:spcAft>
        <a:buFont typeface="Arial" pitchFamily="34" charset="0"/>
        <a:buChar char="•"/>
        <a:defRPr sz="1600" kern="1200">
          <a:solidFill>
            <a:schemeClr val="tx1"/>
          </a:solidFill>
          <a:latin typeface="Arial" pitchFamily="34" charset="0"/>
          <a:ea typeface="ヒラギノ角ゴ Pro W3" pitchFamily="84" charset="-128"/>
          <a:cs typeface="+mn-cs"/>
        </a:defRPr>
      </a:lvl4pPr>
      <a:lvl5pPr marL="1073150" indent="-177800" algn="l" rtl="0" eaLnBrk="0" fontAlgn="base" hangingPunct="0">
        <a:spcBef>
          <a:spcPct val="20000"/>
        </a:spcBef>
        <a:spcAft>
          <a:spcPct val="0"/>
        </a:spcAft>
        <a:buFont typeface="Arial" pitchFamily="34" charset="0"/>
        <a:buChar char="•"/>
        <a:defRPr sz="1500" kern="1200">
          <a:solidFill>
            <a:schemeClr val="tx1"/>
          </a:solidFill>
          <a:latin typeface="Arial" pitchFamily="34" charset="0"/>
          <a:ea typeface="ヒラギノ角ゴ Pro W3" pitchFamily="84" charset="-128"/>
          <a:cs typeface="+mn-cs"/>
        </a:defRPr>
      </a:lvl5pPr>
      <a:lvl6pPr marL="1520825" indent="-187325" algn="l" defTabSz="914400" rtl="0" eaLnBrk="1" latinLnBrk="0" hangingPunct="1">
        <a:spcBef>
          <a:spcPct val="20000"/>
        </a:spcBef>
        <a:buFontTx/>
        <a:buNone/>
        <a:defRPr sz="1400" kern="1200" baseline="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digital.nhs.uk/pubs/ncmpeng1617"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ov.uk/government/publications/childhood-obesity-a-plan-for-action" TargetMode="External"/><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gov.uk/government/publications/sugar-reduction-from-evidence-into-action" TargetMode="External"/><Relationship Id="rId5" Type="http://schemas.openxmlformats.org/officeDocument/2006/relationships/image" Target="../media/image6.png"/><Relationship Id="rId4" Type="http://schemas.openxmlformats.org/officeDocument/2006/relationships/hyperlink" Target="https://www.gov.uk/government/publications/sacn-carbohydrates-and-health-repor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gov.uk/government/publications/sugar-reduction-achieving-the-20"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420888"/>
            <a:ext cx="7633648" cy="2376264"/>
          </a:xfrm>
        </p:spPr>
        <p:txBody>
          <a:bodyPr/>
          <a:lstStyle/>
          <a:p>
            <a:r>
              <a:rPr lang="en-GB" sz="3600" b="1" dirty="0" smtClean="0"/>
              <a:t>UK’s Sugar reduction and wider reformulation programme</a:t>
            </a:r>
            <a:br>
              <a:rPr lang="en-GB" sz="3600" b="1" dirty="0" smtClean="0"/>
            </a:br>
            <a:r>
              <a:rPr lang="en-GB" sz="3600" b="1" dirty="0" smtClean="0"/>
              <a:t/>
            </a:r>
            <a:br>
              <a:rPr lang="en-GB" sz="3600" b="1" dirty="0" smtClean="0"/>
            </a:br>
            <a:r>
              <a:rPr lang="en-GB" sz="4000" b="1" dirty="0" smtClean="0"/>
              <a:t/>
            </a:r>
            <a:br>
              <a:rPr lang="en-GB" sz="4000" b="1" dirty="0" smtClean="0"/>
            </a:br>
            <a:r>
              <a:rPr lang="en-GB" sz="2400" dirty="0" smtClean="0"/>
              <a:t>Alison Tedstone</a:t>
            </a:r>
            <a:br>
              <a:rPr lang="en-GB" sz="2400" dirty="0" smtClean="0"/>
            </a:br>
            <a:r>
              <a:rPr lang="en-GB" sz="2400" dirty="0"/>
              <a:t>Deputy Director Diet and Obesity / Chief Nutritionist </a:t>
            </a:r>
            <a:br>
              <a:rPr lang="en-GB" sz="2400" dirty="0"/>
            </a:br>
            <a:r>
              <a:rPr lang="en-GB" sz="2400" dirty="0"/>
              <a:t>Public Health England</a:t>
            </a:r>
            <a:r>
              <a:rPr lang="en-GB" sz="3200" dirty="0"/>
              <a:t/>
            </a:r>
            <a:br>
              <a:rPr lang="en-GB" sz="3200" dirty="0"/>
            </a:br>
            <a:r>
              <a:rPr lang="en-GB" sz="2400" dirty="0"/>
              <a:t/>
            </a:r>
            <a:br>
              <a:rPr lang="en-GB" sz="2400" dirty="0"/>
            </a:br>
            <a:r>
              <a:rPr lang="en-GB" sz="2000" dirty="0" smtClean="0"/>
              <a:t>March 2018</a:t>
            </a:r>
            <a:r>
              <a:rPr lang="en-GB" sz="2400" dirty="0"/>
              <a:t/>
            </a:r>
            <a:br>
              <a:rPr lang="en-GB" sz="2400" dirty="0"/>
            </a:br>
            <a:r>
              <a:rPr lang="en-GB" sz="2400" dirty="0"/>
              <a:t/>
            </a:r>
            <a:br>
              <a:rPr lang="en-GB" sz="2400" dirty="0"/>
            </a:br>
            <a:endParaRPr lang="en-GB" sz="2400" dirty="0"/>
          </a:p>
        </p:txBody>
      </p:sp>
    </p:spTree>
    <p:extLst>
      <p:ext uri="{BB962C8B-B14F-4D97-AF65-F5344CB8AC3E}">
        <p14:creationId xmlns:p14="http://schemas.microsoft.com/office/powerpoint/2010/main" val="2405888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8028000" cy="648072"/>
          </a:xfrm>
        </p:spPr>
        <p:txBody>
          <a:bodyPr>
            <a:normAutofit fontScale="90000"/>
          </a:bodyPr>
          <a:lstStyle/>
          <a:p>
            <a:r>
              <a:rPr lang="en-GB" dirty="0"/>
              <a:t>Taking out 20% of sugar in products</a:t>
            </a:r>
            <a:br>
              <a:rPr lang="en-GB" dirty="0"/>
            </a:br>
            <a:endParaRPr lang="en-US" dirty="0"/>
          </a:p>
        </p:txBody>
      </p:sp>
      <p:sp>
        <p:nvSpPr>
          <p:cNvPr id="3" name="Content Placeholder 2"/>
          <p:cNvSpPr>
            <a:spLocks noGrp="1"/>
          </p:cNvSpPr>
          <p:nvPr>
            <p:ph idx="1"/>
          </p:nvPr>
        </p:nvSpPr>
        <p:spPr>
          <a:xfrm>
            <a:off x="539552" y="1052736"/>
            <a:ext cx="8424936" cy="5256584"/>
          </a:xfrm>
        </p:spPr>
        <p:txBody>
          <a:bodyPr/>
          <a:lstStyle/>
          <a:p>
            <a:pPr lvl="0">
              <a:buFont typeface="Arial" panose="020B0604020202020204" pitchFamily="34" charset="0"/>
              <a:buChar char="•"/>
            </a:pPr>
            <a:r>
              <a:rPr lang="en-GB" dirty="0"/>
              <a:t>It </a:t>
            </a:r>
            <a:r>
              <a:rPr lang="en-GB" dirty="0" smtClean="0"/>
              <a:t>applies to </a:t>
            </a:r>
            <a:r>
              <a:rPr lang="en-GB" dirty="0"/>
              <a:t>all sectors of the food industry i.e. retailers, manufactures and eating out of home </a:t>
            </a:r>
            <a:r>
              <a:rPr lang="en-GB" dirty="0" smtClean="0"/>
              <a:t>sector </a:t>
            </a:r>
            <a:endParaRPr lang="en-GB" dirty="0"/>
          </a:p>
          <a:p>
            <a:pPr>
              <a:buFont typeface="Arial" panose="020B0604020202020204" pitchFamily="34" charset="0"/>
              <a:buChar char="•"/>
            </a:pPr>
            <a:r>
              <a:rPr lang="en-GB" dirty="0" smtClean="0"/>
              <a:t>Category </a:t>
            </a:r>
            <a:r>
              <a:rPr lang="en-GB" dirty="0"/>
              <a:t>specific sales weighted average targets/100g of product </a:t>
            </a:r>
            <a:r>
              <a:rPr lang="en-GB" dirty="0" smtClean="0"/>
              <a:t>were </a:t>
            </a:r>
            <a:r>
              <a:rPr lang="en-GB" dirty="0"/>
              <a:t>set for achievement by 2020</a:t>
            </a:r>
          </a:p>
          <a:p>
            <a:pPr>
              <a:buFont typeface="Arial" panose="020B0604020202020204" pitchFamily="34" charset="0"/>
              <a:buChar char="•"/>
            </a:pPr>
            <a:r>
              <a:rPr lang="en-GB" dirty="0"/>
              <a:t>In addition </a:t>
            </a:r>
            <a:r>
              <a:rPr lang="en-GB" dirty="0" smtClean="0"/>
              <a:t>calorie or portion size </a:t>
            </a:r>
            <a:r>
              <a:rPr lang="en-GB" dirty="0"/>
              <a:t>caps </a:t>
            </a:r>
            <a:r>
              <a:rPr lang="en-GB" dirty="0" smtClean="0"/>
              <a:t>were set for </a:t>
            </a:r>
            <a:r>
              <a:rPr lang="en-GB" dirty="0"/>
              <a:t>single serve products </a:t>
            </a:r>
            <a:r>
              <a:rPr lang="en-GB" dirty="0" smtClean="0"/>
              <a:t> </a:t>
            </a:r>
          </a:p>
          <a:p>
            <a:pPr>
              <a:buFont typeface="Arial" panose="020B0604020202020204" pitchFamily="34" charset="0"/>
              <a:buChar char="•"/>
            </a:pPr>
            <a:r>
              <a:rPr lang="en-GB" dirty="0" smtClean="0"/>
              <a:t>The programme focuses </a:t>
            </a:r>
            <a:r>
              <a:rPr lang="en-GB" dirty="0"/>
              <a:t>predominantly on reducing the levels of total sugars as </a:t>
            </a:r>
            <a:r>
              <a:rPr lang="en-GB" dirty="0" smtClean="0"/>
              <a:t>they are declared </a:t>
            </a:r>
            <a:r>
              <a:rPr lang="en-GB" dirty="0"/>
              <a:t>on the nutrition panel of food </a:t>
            </a:r>
            <a:r>
              <a:rPr lang="en-GB" dirty="0" smtClean="0"/>
              <a:t>labels </a:t>
            </a:r>
          </a:p>
          <a:p>
            <a:pPr marL="285750" indent="-285750">
              <a:buFont typeface="Arial" panose="020B0604020202020204" pitchFamily="34" charset="0"/>
              <a:buChar char="•"/>
            </a:pPr>
            <a:r>
              <a:rPr lang="en-GB" dirty="0" smtClean="0"/>
              <a:t>The </a:t>
            </a:r>
            <a:r>
              <a:rPr lang="en-GB" dirty="0"/>
              <a:t>guidelines </a:t>
            </a:r>
            <a:r>
              <a:rPr lang="en-GB" dirty="0" smtClean="0"/>
              <a:t>have been developed for the </a:t>
            </a:r>
            <a:r>
              <a:rPr lang="en-GB" u="sng" dirty="0" smtClean="0"/>
              <a:t>top 9 broad food categories  </a:t>
            </a:r>
            <a:r>
              <a:rPr lang="en-GB" dirty="0"/>
              <a:t>contributing to </a:t>
            </a:r>
            <a:r>
              <a:rPr lang="en-GB" dirty="0" smtClean="0"/>
              <a:t>children’s (aged up to 18 years) sugar intake: </a:t>
            </a:r>
          </a:p>
          <a:p>
            <a:pPr marL="0" indent="0">
              <a:spcBef>
                <a:spcPts val="0"/>
              </a:spcBef>
            </a:pPr>
            <a:endParaRPr lang="en-GB" dirty="0" smtClean="0"/>
          </a:p>
          <a:p>
            <a:pPr marL="0" indent="0">
              <a:spcBef>
                <a:spcPts val="0"/>
              </a:spcBef>
            </a:pPr>
            <a:r>
              <a:rPr lang="en-GB" dirty="0" smtClean="0"/>
              <a:t>Breakfast cereals			Puddings</a:t>
            </a:r>
          </a:p>
          <a:p>
            <a:pPr marL="0" indent="0">
              <a:spcBef>
                <a:spcPts val="0"/>
              </a:spcBef>
            </a:pPr>
            <a:r>
              <a:rPr lang="en-GB" dirty="0" smtClean="0"/>
              <a:t>Yogurt and </a:t>
            </a:r>
            <a:r>
              <a:rPr lang="en-GB" dirty="0" err="1" smtClean="0"/>
              <a:t>fromage</a:t>
            </a:r>
            <a:r>
              <a:rPr lang="en-GB" dirty="0" smtClean="0"/>
              <a:t> </a:t>
            </a:r>
            <a:r>
              <a:rPr lang="en-GB" dirty="0" err="1" smtClean="0"/>
              <a:t>frais</a:t>
            </a:r>
            <a:r>
              <a:rPr lang="en-GB" dirty="0" smtClean="0"/>
              <a:t>		Ice </a:t>
            </a:r>
            <a:r>
              <a:rPr lang="en-GB" dirty="0"/>
              <a:t>cream, lollies and sorbets</a:t>
            </a:r>
            <a:endParaRPr lang="en-GB" dirty="0" smtClean="0"/>
          </a:p>
          <a:p>
            <a:pPr marL="0" indent="0">
              <a:spcBef>
                <a:spcPts val="0"/>
              </a:spcBef>
            </a:pPr>
            <a:r>
              <a:rPr lang="en-GB" dirty="0" smtClean="0"/>
              <a:t>Biscuits	 			Chocolate </a:t>
            </a:r>
            <a:r>
              <a:rPr lang="en-GB" dirty="0"/>
              <a:t>confectionery</a:t>
            </a:r>
            <a:endParaRPr lang="en-GB" dirty="0" smtClean="0"/>
          </a:p>
          <a:p>
            <a:pPr marL="0" indent="0">
              <a:spcBef>
                <a:spcPts val="0"/>
              </a:spcBef>
            </a:pPr>
            <a:r>
              <a:rPr lang="en-GB" dirty="0" smtClean="0"/>
              <a:t>Cakes 				Sweet </a:t>
            </a:r>
            <a:r>
              <a:rPr lang="en-GB" dirty="0"/>
              <a:t>confectionery</a:t>
            </a:r>
            <a:endParaRPr lang="en-GB" dirty="0" smtClean="0"/>
          </a:p>
          <a:p>
            <a:pPr marL="0" indent="0">
              <a:spcBef>
                <a:spcPts val="0"/>
              </a:spcBef>
            </a:pPr>
            <a:r>
              <a:rPr lang="en-GB" dirty="0" smtClean="0"/>
              <a:t>Morning goods (buns, pastries </a:t>
            </a:r>
            <a:r>
              <a:rPr lang="en-GB" dirty="0" err="1" smtClean="0"/>
              <a:t>etc</a:t>
            </a:r>
            <a:r>
              <a:rPr lang="en-GB" dirty="0" smtClean="0"/>
              <a:t>)	Sweet spreads and sauces </a:t>
            </a:r>
            <a:r>
              <a:rPr lang="en-GB" sz="1400" dirty="0" smtClean="0"/>
              <a:t>(chocolate spread,  					peanut butter, dessert toppings/sauces &amp; fruit spreads)</a:t>
            </a:r>
            <a:endParaRPr lang="en-GB" sz="1400" dirty="0"/>
          </a:p>
        </p:txBody>
      </p:sp>
      <p:sp>
        <p:nvSpPr>
          <p:cNvPr id="4" name="Slide Number Placeholder 3"/>
          <p:cNvSpPr>
            <a:spLocks noGrp="1"/>
          </p:cNvSpPr>
          <p:nvPr>
            <p:ph type="sldNum" sz="quarter" idx="10"/>
          </p:nvPr>
        </p:nvSpPr>
        <p:spPr/>
        <p:txBody>
          <a:bodyPr/>
          <a:lstStyle/>
          <a:p>
            <a:pPr marL="531813">
              <a:defRPr/>
            </a:pPr>
            <a:r>
              <a:rPr lang="en-US" dirty="0" smtClean="0"/>
              <a:t>  </a:t>
            </a:r>
            <a:fld id="{2565FA6D-D4C8-4C4C-AC4B-3269734D34D8}" type="slidenum">
              <a:rPr lang="en-US" smtClean="0"/>
              <a:pPr marL="531813">
                <a:defRPr/>
              </a:pPr>
              <a:t>10</a:t>
            </a:fld>
            <a:endParaRPr lang="en-US" dirty="0"/>
          </a:p>
        </p:txBody>
      </p:sp>
    </p:spTree>
    <p:extLst>
      <p:ext uri="{BB962C8B-B14F-4D97-AF65-F5344CB8AC3E}">
        <p14:creationId xmlns:p14="http://schemas.microsoft.com/office/powerpoint/2010/main" val="1980254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Why we need OOH involvement</a:t>
            </a:r>
            <a:endParaRPr lang="en-GB" b="1" dirty="0"/>
          </a:p>
        </p:txBody>
      </p:sp>
      <p:sp>
        <p:nvSpPr>
          <p:cNvPr id="3" name="Content Placeholder 2"/>
          <p:cNvSpPr>
            <a:spLocks noGrp="1"/>
          </p:cNvSpPr>
          <p:nvPr>
            <p:ph idx="1"/>
          </p:nvPr>
        </p:nvSpPr>
        <p:spPr/>
        <p:txBody>
          <a:bodyPr/>
          <a:lstStyle/>
          <a:p>
            <a:endParaRPr lang="en-GB"/>
          </a:p>
        </p:txBody>
      </p:sp>
      <p:sp>
        <p:nvSpPr>
          <p:cNvPr id="4" name="Slide Number Placeholder 3"/>
          <p:cNvSpPr>
            <a:spLocks noGrp="1"/>
          </p:cNvSpPr>
          <p:nvPr>
            <p:ph type="sldNum" sz="quarter" idx="10"/>
          </p:nvPr>
        </p:nvSpPr>
        <p:spPr/>
        <p:txBody>
          <a:bodyPr/>
          <a:lstStyle/>
          <a:p>
            <a:pPr marL="531813">
              <a:defRPr/>
            </a:pPr>
            <a:r>
              <a:rPr lang="en-US" smtClean="0"/>
              <a:t>  </a:t>
            </a:r>
            <a:fld id="{2565FA6D-D4C8-4C4C-AC4B-3269734D34D8}" type="slidenum">
              <a:rPr lang="en-US" smtClean="0"/>
              <a:pPr marL="531813">
                <a:defRPr/>
              </a:pPr>
              <a:t>11</a:t>
            </a:fld>
            <a:endParaRPr lang="en-US" dirty="0"/>
          </a:p>
        </p:txBody>
      </p:sp>
      <p:pic>
        <p:nvPicPr>
          <p:cNvPr id="3074" name="Picture 2" descr="\\filecol09\exdhdata\exdhdata\phe data\nw050\nut\Nut Sugar reduction\OOH ENGAGEMENT\SUGAR REDUCTION SLIDES\Health matters OOH infographic.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46" y="1196752"/>
            <a:ext cx="8568952" cy="4927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5683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028000" cy="648072"/>
          </a:xfrm>
        </p:spPr>
        <p:txBody>
          <a:bodyPr/>
          <a:lstStyle/>
          <a:p>
            <a:r>
              <a:rPr lang="en-GB" dirty="0" smtClean="0"/>
              <a:t>Soft drinks industry levy</a:t>
            </a:r>
            <a:endParaRPr lang="en-GB" dirty="0"/>
          </a:p>
        </p:txBody>
      </p:sp>
      <p:sp>
        <p:nvSpPr>
          <p:cNvPr id="3" name="Content Placeholder 2"/>
          <p:cNvSpPr>
            <a:spLocks noGrp="1"/>
          </p:cNvSpPr>
          <p:nvPr>
            <p:ph idx="1"/>
          </p:nvPr>
        </p:nvSpPr>
        <p:spPr>
          <a:xfrm>
            <a:off x="539552" y="908720"/>
            <a:ext cx="8028000" cy="5040560"/>
          </a:xfrm>
        </p:spPr>
        <p:txBody>
          <a:bodyPr/>
          <a:lstStyle/>
          <a:p>
            <a:pPr>
              <a:buFont typeface="Arial" panose="020B0604020202020204" pitchFamily="34" charset="0"/>
              <a:buChar char="•"/>
            </a:pPr>
            <a:r>
              <a:rPr lang="en-GB" sz="1700" dirty="0" smtClean="0"/>
              <a:t>Announced March 2016, Finance Bill received Royal Assent  in April 2017, comes in to law April 2018</a:t>
            </a:r>
          </a:p>
          <a:p>
            <a:pPr>
              <a:buFont typeface="Arial" panose="020B0604020202020204" pitchFamily="34" charset="0"/>
              <a:buChar char="•"/>
            </a:pPr>
            <a:r>
              <a:rPr lang="en-GB" sz="1700" dirty="0" smtClean="0"/>
              <a:t>Applies to manufacturers and importers of added sugar soft drinks and across the whole of the UK </a:t>
            </a:r>
          </a:p>
          <a:p>
            <a:pPr>
              <a:buFont typeface="Arial" panose="020B0604020202020204" pitchFamily="34" charset="0"/>
              <a:buChar char="•"/>
            </a:pPr>
            <a:r>
              <a:rPr lang="en-GB" sz="1700" dirty="0"/>
              <a:t>Pure fruit juices and milk-based drinks are </a:t>
            </a:r>
            <a:r>
              <a:rPr lang="en-GB" sz="1700" dirty="0" smtClean="0"/>
              <a:t>exempt </a:t>
            </a:r>
            <a:r>
              <a:rPr lang="en-GB" sz="1700" dirty="0"/>
              <a:t>from the </a:t>
            </a:r>
            <a:r>
              <a:rPr lang="en-GB" sz="1700" dirty="0" smtClean="0"/>
              <a:t>levy so become part of PHE’s wider reformulation programme</a:t>
            </a:r>
          </a:p>
          <a:p>
            <a:pPr>
              <a:buFont typeface="Arial" panose="020B0604020202020204" pitchFamily="34" charset="0"/>
              <a:buChar char="•"/>
            </a:pPr>
            <a:r>
              <a:rPr lang="en-GB" sz="1700" dirty="0" smtClean="0"/>
              <a:t>The </a:t>
            </a:r>
            <a:r>
              <a:rPr lang="en-GB" sz="1700" dirty="0"/>
              <a:t>exemption for milk drinks will be reviewed in 2020, taking into account the progress made </a:t>
            </a:r>
            <a:r>
              <a:rPr lang="en-GB" sz="1700" dirty="0" smtClean="0"/>
              <a:t>through voluntary reformulation </a:t>
            </a:r>
          </a:p>
          <a:p>
            <a:pPr>
              <a:buFont typeface="Arial" panose="020B0604020202020204" pitchFamily="34" charset="0"/>
              <a:buChar char="•"/>
            </a:pPr>
            <a:r>
              <a:rPr lang="en-GB" sz="1700" dirty="0" smtClean="0"/>
              <a:t>Two </a:t>
            </a:r>
            <a:r>
              <a:rPr lang="en-GB" sz="1700" dirty="0"/>
              <a:t>rates based on </a:t>
            </a:r>
            <a:r>
              <a:rPr lang="en-GB" sz="1700" u="sng" dirty="0"/>
              <a:t>total</a:t>
            </a:r>
            <a:r>
              <a:rPr lang="en-GB" sz="1700" dirty="0"/>
              <a:t> sugar content</a:t>
            </a:r>
          </a:p>
          <a:p>
            <a:pPr lvl="3"/>
            <a:r>
              <a:rPr lang="en-GB" sz="1700" dirty="0"/>
              <a:t>18p per litre for the lower sugar products (5g/100ml and above) </a:t>
            </a:r>
          </a:p>
          <a:p>
            <a:pPr lvl="3"/>
            <a:r>
              <a:rPr lang="en-GB" sz="1700" dirty="0"/>
              <a:t>24p per litre for the higher sugar products (8g/100ml and above) </a:t>
            </a:r>
          </a:p>
          <a:p>
            <a:pPr>
              <a:buFont typeface="Arial" panose="020B0604020202020204" pitchFamily="34" charset="0"/>
              <a:buChar char="•"/>
            </a:pPr>
            <a:r>
              <a:rPr lang="en-GB" sz="1700" dirty="0" smtClean="0"/>
              <a:t>Created an incentive for businesses to reformulate</a:t>
            </a:r>
          </a:p>
          <a:p>
            <a:pPr>
              <a:buFont typeface="Arial" panose="020B0604020202020204" pitchFamily="34" charset="0"/>
              <a:buChar char="•"/>
            </a:pPr>
            <a:r>
              <a:rPr lang="en-GB" sz="1700" dirty="0" smtClean="0"/>
              <a:t>Revenue to be used to support schools including </a:t>
            </a:r>
            <a:r>
              <a:rPr lang="en-GB" sz="1700" dirty="0"/>
              <a:t>funding for programmes that promote physical activity and balanced diets in school-age children.</a:t>
            </a:r>
          </a:p>
          <a:p>
            <a:pPr>
              <a:buFont typeface="Arial" panose="020B0604020202020204" pitchFamily="34" charset="0"/>
              <a:buChar char="•"/>
            </a:pPr>
            <a:r>
              <a:rPr lang="en-GB" sz="1700" dirty="0" smtClean="0"/>
              <a:t>PHE is including all drinks </a:t>
            </a:r>
            <a:r>
              <a:rPr lang="en-GB" sz="1700" dirty="0"/>
              <a:t>in its monitoring </a:t>
            </a:r>
            <a:r>
              <a:rPr lang="en-GB" sz="1700" dirty="0" smtClean="0"/>
              <a:t>programme, as </a:t>
            </a:r>
            <a:r>
              <a:rPr lang="en-GB" sz="1700" dirty="0"/>
              <a:t>requested by </a:t>
            </a:r>
            <a:r>
              <a:rPr lang="en-GB" sz="1700" dirty="0" smtClean="0"/>
              <a:t>HMT </a:t>
            </a:r>
            <a:endParaRPr lang="en-GB" sz="1700" dirty="0"/>
          </a:p>
          <a:p>
            <a:pPr lvl="2"/>
            <a:endParaRPr lang="en-GB" dirty="0"/>
          </a:p>
        </p:txBody>
      </p:sp>
      <p:sp>
        <p:nvSpPr>
          <p:cNvPr id="4" name="Slide Number Placeholder 3"/>
          <p:cNvSpPr>
            <a:spLocks noGrp="1"/>
          </p:cNvSpPr>
          <p:nvPr>
            <p:ph type="sldNum" sz="quarter" idx="10"/>
          </p:nvPr>
        </p:nvSpPr>
        <p:spPr/>
        <p:txBody>
          <a:bodyPr/>
          <a:lstStyle/>
          <a:p>
            <a:pPr marL="531813">
              <a:defRPr/>
            </a:pPr>
            <a:r>
              <a:rPr lang="en-US" smtClean="0">
                <a:solidFill>
                  <a:prstClr val="white"/>
                </a:solidFill>
              </a:rPr>
              <a:t>  </a:t>
            </a:r>
            <a:fld id="{2565FA6D-D4C8-4C4C-AC4B-3269734D34D8}" type="slidenum">
              <a:rPr lang="en-US" smtClean="0">
                <a:solidFill>
                  <a:prstClr val="white"/>
                </a:solidFill>
              </a:rPr>
              <a:pPr marL="531813">
                <a:defRPr/>
              </a:pPr>
              <a:t>12</a:t>
            </a:fld>
            <a:endParaRPr lang="en-US" dirty="0">
              <a:solidFill>
                <a:prstClr val="white"/>
              </a:solidFill>
            </a:endParaRPr>
          </a:p>
        </p:txBody>
      </p:sp>
    </p:spTree>
    <p:extLst>
      <p:ext uri="{BB962C8B-B14F-4D97-AF65-F5344CB8AC3E}">
        <p14:creationId xmlns:p14="http://schemas.microsoft.com/office/powerpoint/2010/main" val="1876537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028000" cy="648072"/>
          </a:xfrm>
        </p:spPr>
        <p:txBody>
          <a:bodyPr>
            <a:normAutofit/>
          </a:bodyPr>
          <a:lstStyle/>
          <a:p>
            <a:r>
              <a:rPr lang="en-GB" dirty="0" smtClean="0"/>
              <a:t>Spring 2018 progress report</a:t>
            </a:r>
            <a:endParaRPr lang="en-GB" dirty="0"/>
          </a:p>
        </p:txBody>
      </p:sp>
      <p:sp>
        <p:nvSpPr>
          <p:cNvPr id="3" name="Content Placeholder 2"/>
          <p:cNvSpPr>
            <a:spLocks noGrp="1"/>
          </p:cNvSpPr>
          <p:nvPr>
            <p:ph idx="1"/>
          </p:nvPr>
        </p:nvSpPr>
        <p:spPr>
          <a:xfrm>
            <a:off x="539552" y="1844825"/>
            <a:ext cx="7992888" cy="3240360"/>
          </a:xfrm>
        </p:spPr>
        <p:txBody>
          <a:bodyPr/>
          <a:lstStyle/>
          <a:p>
            <a:pPr>
              <a:buFont typeface="Arial" panose="020B0604020202020204" pitchFamily="34" charset="0"/>
              <a:buChar char="•"/>
            </a:pPr>
            <a:r>
              <a:rPr lang="en-GB" sz="2000" dirty="0" smtClean="0"/>
              <a:t>Focus on individual businesses and products in case studies and tables</a:t>
            </a:r>
          </a:p>
          <a:p>
            <a:pPr>
              <a:buFont typeface="Arial" panose="020B0604020202020204" pitchFamily="34" charset="0"/>
              <a:buChar char="•"/>
            </a:pPr>
            <a:r>
              <a:rPr lang="en-GB" sz="2000" dirty="0" smtClean="0"/>
              <a:t>Baseline </a:t>
            </a:r>
            <a:r>
              <a:rPr lang="en-GB" sz="2000" dirty="0"/>
              <a:t>and Year 1 </a:t>
            </a:r>
            <a:r>
              <a:rPr lang="en-GB" sz="2000" dirty="0" smtClean="0"/>
              <a:t>sales weighted averages </a:t>
            </a:r>
            <a:r>
              <a:rPr lang="en-GB" sz="2000" dirty="0"/>
              <a:t>for drinks </a:t>
            </a:r>
            <a:r>
              <a:rPr lang="en-GB" sz="2000" dirty="0" smtClean="0"/>
              <a:t>within scope </a:t>
            </a:r>
            <a:r>
              <a:rPr lang="en-GB" sz="2000" dirty="0"/>
              <a:t>of the Soft Drinks Industry </a:t>
            </a:r>
            <a:r>
              <a:rPr lang="en-GB" sz="2000" dirty="0" smtClean="0"/>
              <a:t>Levy will also be included</a:t>
            </a:r>
          </a:p>
          <a:p>
            <a:pPr>
              <a:buFont typeface="Arial" panose="020B0604020202020204" pitchFamily="34" charset="0"/>
              <a:buChar char="•"/>
            </a:pPr>
            <a:r>
              <a:rPr lang="en-GB" sz="2000" dirty="0"/>
              <a:t>MCA is supplying </a:t>
            </a:r>
            <a:r>
              <a:rPr lang="en-GB" sz="2000" dirty="0" smtClean="0"/>
              <a:t>data </a:t>
            </a:r>
            <a:r>
              <a:rPr lang="en-GB" sz="2000" dirty="0"/>
              <a:t>detailing purchases of food and drink that has been consumed out of the </a:t>
            </a:r>
            <a:r>
              <a:rPr lang="en-GB" sz="2000" dirty="0" smtClean="0"/>
              <a:t>home for </a:t>
            </a:r>
            <a:r>
              <a:rPr lang="en-GB" sz="2000" dirty="0"/>
              <a:t>volume sales for the year ending 31 August </a:t>
            </a:r>
            <a:r>
              <a:rPr lang="en-GB" sz="2000" dirty="0" smtClean="0"/>
              <a:t>2017; Nutrition data has been collected by MCA from desk and field research in September/October 2017,or provided directly by businesses as of 31 August 2017</a:t>
            </a:r>
          </a:p>
          <a:p>
            <a:pPr marL="0" indent="0"/>
            <a:endParaRPr lang="en-GB" sz="2000" dirty="0" smtClean="0"/>
          </a:p>
          <a:p>
            <a:pPr>
              <a:buFont typeface="Arial" panose="020B0604020202020204" pitchFamily="34" charset="0"/>
              <a:buChar char="•"/>
            </a:pPr>
            <a:endParaRPr lang="en-GB" sz="2000" dirty="0"/>
          </a:p>
        </p:txBody>
      </p:sp>
      <p:sp>
        <p:nvSpPr>
          <p:cNvPr id="4" name="Slide Number Placeholder 3"/>
          <p:cNvSpPr>
            <a:spLocks noGrp="1"/>
          </p:cNvSpPr>
          <p:nvPr>
            <p:ph type="sldNum" sz="quarter" idx="10"/>
          </p:nvPr>
        </p:nvSpPr>
        <p:spPr/>
        <p:txBody>
          <a:bodyPr/>
          <a:lstStyle/>
          <a:p>
            <a:pPr marL="531813">
              <a:defRPr/>
            </a:pPr>
            <a:r>
              <a:rPr lang="en-US" smtClean="0"/>
              <a:t>  </a:t>
            </a:r>
            <a:fld id="{2565FA6D-D4C8-4C4C-AC4B-3269734D34D8}" type="slidenum">
              <a:rPr lang="en-US" smtClean="0"/>
              <a:pPr marL="531813">
                <a:defRPr/>
              </a:pPr>
              <a:t>13</a:t>
            </a:fld>
            <a:endParaRPr lang="en-US" dirty="0"/>
          </a:p>
        </p:txBody>
      </p:sp>
    </p:spTree>
    <p:extLst>
      <p:ext uri="{BB962C8B-B14F-4D97-AF65-F5344CB8AC3E}">
        <p14:creationId xmlns:p14="http://schemas.microsoft.com/office/powerpoint/2010/main" val="3937485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028000" cy="648072"/>
          </a:xfrm>
        </p:spPr>
        <p:txBody>
          <a:bodyPr>
            <a:normAutofit fontScale="90000"/>
          </a:bodyPr>
          <a:lstStyle/>
          <a:p>
            <a:r>
              <a:rPr lang="en-GB" dirty="0" smtClean="0"/>
              <a:t>Calorie reduction: the scope and ambition for action</a:t>
            </a:r>
            <a:endParaRPr lang="en-GB" dirty="0"/>
          </a:p>
        </p:txBody>
      </p:sp>
      <p:sp>
        <p:nvSpPr>
          <p:cNvPr id="3" name="Content Placeholder 2"/>
          <p:cNvSpPr>
            <a:spLocks noGrp="1"/>
          </p:cNvSpPr>
          <p:nvPr>
            <p:ph idx="1"/>
          </p:nvPr>
        </p:nvSpPr>
        <p:spPr>
          <a:xfrm>
            <a:off x="179512" y="1772816"/>
            <a:ext cx="5760640" cy="4307631"/>
          </a:xfrm>
        </p:spPr>
        <p:txBody>
          <a:bodyPr/>
          <a:lstStyle/>
          <a:p>
            <a:pPr>
              <a:buFont typeface="Arial" panose="020B0604020202020204" pitchFamily="34" charset="0"/>
              <a:buChar char="•"/>
            </a:pPr>
            <a:r>
              <a:rPr lang="en-GB" dirty="0" smtClean="0"/>
              <a:t>Published March 2018 </a:t>
            </a:r>
          </a:p>
          <a:p>
            <a:pPr>
              <a:buFont typeface="Arial" panose="020B0604020202020204" pitchFamily="34" charset="0"/>
              <a:buChar char="•"/>
            </a:pPr>
            <a:r>
              <a:rPr lang="en-GB" dirty="0"/>
              <a:t>The calorie reduction programme will account for an additional </a:t>
            </a:r>
            <a:r>
              <a:rPr lang="en-GB" b="1" dirty="0"/>
              <a:t>19% </a:t>
            </a:r>
            <a:r>
              <a:rPr lang="en-GB" dirty="0"/>
              <a:t>of children’s calorie intakes. Together with the sugar reduction programme and the soft drinks industry levy, this will broadly account for </a:t>
            </a:r>
            <a:r>
              <a:rPr lang="en-GB" b="1" dirty="0"/>
              <a:t>50% </a:t>
            </a:r>
            <a:r>
              <a:rPr lang="en-GB" dirty="0"/>
              <a:t>of children’s overall calorie intakes</a:t>
            </a:r>
          </a:p>
          <a:p>
            <a:pPr>
              <a:buFont typeface="Arial" panose="020B0604020202020204" pitchFamily="34" charset="0"/>
              <a:buChar char="•"/>
            </a:pPr>
            <a:r>
              <a:rPr lang="en-GB" dirty="0" smtClean="0"/>
              <a:t>Industry’s </a:t>
            </a:r>
            <a:r>
              <a:rPr lang="en-GB" dirty="0"/>
              <a:t>progress will be measured using a similar approach to sugar reduction</a:t>
            </a:r>
          </a:p>
          <a:p>
            <a:pPr marL="0" indent="0"/>
            <a:r>
              <a:rPr lang="en-GB" dirty="0" smtClean="0"/>
              <a:t>					</a:t>
            </a:r>
            <a:endParaRPr lang="en-GB" dirty="0"/>
          </a:p>
        </p:txBody>
      </p:sp>
      <p:sp>
        <p:nvSpPr>
          <p:cNvPr id="4" name="Slide Number Placeholder 3"/>
          <p:cNvSpPr>
            <a:spLocks noGrp="1"/>
          </p:cNvSpPr>
          <p:nvPr>
            <p:ph type="sldNum" sz="quarter" idx="10"/>
          </p:nvPr>
        </p:nvSpPr>
        <p:spPr/>
        <p:txBody>
          <a:bodyPr/>
          <a:lstStyle/>
          <a:p>
            <a:pPr marL="531813">
              <a:defRPr/>
            </a:pPr>
            <a:r>
              <a:rPr lang="en-US" smtClean="0"/>
              <a:t>  </a:t>
            </a:r>
            <a:fld id="{2565FA6D-D4C8-4C4C-AC4B-3269734D34D8}" type="slidenum">
              <a:rPr lang="en-US" smtClean="0"/>
              <a:pPr marL="531813">
                <a:defRPr/>
              </a:pPr>
              <a:t>14</a:t>
            </a:fld>
            <a:endParaRPr lang="en-US"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6156176" y="1412776"/>
            <a:ext cx="2752080" cy="4392488"/>
          </a:xfrm>
          <a:prstGeom prst="rect">
            <a:avLst/>
          </a:prstGeom>
          <a:noFill/>
          <a:ln>
            <a:noFill/>
          </a:ln>
          <a:effectLst>
            <a:innerShdw blurRad="114300">
              <a:prstClr val="black"/>
            </a:innerShdw>
          </a:effectLst>
        </p:spPr>
      </p:pic>
    </p:spTree>
    <p:extLst>
      <p:ext uri="{BB962C8B-B14F-4D97-AF65-F5344CB8AC3E}">
        <p14:creationId xmlns:p14="http://schemas.microsoft.com/office/powerpoint/2010/main" val="723145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00" y="404664"/>
            <a:ext cx="8028000" cy="648072"/>
          </a:xfrm>
        </p:spPr>
        <p:txBody>
          <a:bodyPr/>
          <a:lstStyle/>
          <a:p>
            <a:pPr algn="ctr"/>
            <a:r>
              <a:rPr lang="en-GB" b="1" dirty="0" smtClean="0"/>
              <a:t>Calorie reduction ambition</a:t>
            </a:r>
            <a:endParaRPr lang="en-GB" b="1" dirty="0"/>
          </a:p>
        </p:txBody>
      </p:sp>
      <p:sp>
        <p:nvSpPr>
          <p:cNvPr id="3" name="Content Placeholder 2"/>
          <p:cNvSpPr>
            <a:spLocks noGrp="1"/>
          </p:cNvSpPr>
          <p:nvPr>
            <p:ph idx="1"/>
          </p:nvPr>
        </p:nvSpPr>
        <p:spPr>
          <a:xfrm>
            <a:off x="558000" y="1058362"/>
            <a:ext cx="8028000" cy="3672408"/>
          </a:xfrm>
        </p:spPr>
        <p:txBody>
          <a:bodyPr/>
          <a:lstStyle/>
          <a:p>
            <a:pPr marL="0" lvl="0" indent="0" algn="ctr"/>
            <a:r>
              <a:rPr lang="en-GB" b="1" dirty="0" smtClean="0"/>
              <a:t>20</a:t>
            </a:r>
            <a:r>
              <a:rPr lang="en-GB" b="1" dirty="0"/>
              <a:t>% </a:t>
            </a:r>
            <a:r>
              <a:rPr lang="en-GB" dirty="0"/>
              <a:t>reduction in calories by </a:t>
            </a:r>
            <a:r>
              <a:rPr lang="en-GB" b="1" dirty="0" smtClean="0"/>
              <a:t>2024</a:t>
            </a:r>
            <a:r>
              <a:rPr lang="en-GB" dirty="0" smtClean="0"/>
              <a:t>, </a:t>
            </a:r>
            <a:r>
              <a:rPr lang="en-GB" dirty="0"/>
              <a:t>for </a:t>
            </a:r>
            <a:r>
              <a:rPr lang="en-GB" dirty="0" smtClean="0"/>
              <a:t>foods </a:t>
            </a:r>
            <a:r>
              <a:rPr lang="en-GB" dirty="0"/>
              <a:t>where there is scope for substantial reformulation and / or portion size </a:t>
            </a:r>
            <a:r>
              <a:rPr lang="en-GB" dirty="0" smtClean="0"/>
              <a:t>reduction</a:t>
            </a:r>
          </a:p>
          <a:p>
            <a:pPr marL="285750" lvl="0" indent="-285750">
              <a:buFont typeface="Arial" panose="020B0604020202020204" pitchFamily="34" charset="0"/>
              <a:buChar char="•"/>
            </a:pPr>
            <a:r>
              <a:rPr lang="en-GB" sz="1400" dirty="0"/>
              <a:t>Savoury biscuits and crackers</a:t>
            </a:r>
          </a:p>
          <a:p>
            <a:pPr marL="285750" lvl="0" indent="-285750">
              <a:buFont typeface="Arial" panose="020B0604020202020204" pitchFamily="34" charset="0"/>
              <a:buChar char="•"/>
            </a:pPr>
            <a:r>
              <a:rPr lang="en-GB" sz="1400" dirty="0"/>
              <a:t>Bread with additions (e.g. ciabatta with olives)</a:t>
            </a:r>
          </a:p>
          <a:p>
            <a:pPr marL="285750" lvl="0" indent="-285750">
              <a:buFont typeface="Arial" panose="020B0604020202020204" pitchFamily="34" charset="0"/>
              <a:buChar char="•"/>
            </a:pPr>
            <a:r>
              <a:rPr lang="en-GB" sz="1400" dirty="0"/>
              <a:t>Cooking sauces, table sauces and dressings</a:t>
            </a:r>
          </a:p>
          <a:p>
            <a:pPr marL="285750" lvl="0" indent="-285750">
              <a:buFont typeface="Arial" panose="020B0604020202020204" pitchFamily="34" charset="0"/>
              <a:buChar char="•"/>
            </a:pPr>
            <a:r>
              <a:rPr lang="en-GB" sz="1400" dirty="0"/>
              <a:t>Crisps and savoury snacks</a:t>
            </a:r>
          </a:p>
          <a:p>
            <a:pPr marL="285750" lvl="0" indent="-285750">
              <a:buFont typeface="Arial" panose="020B0604020202020204" pitchFamily="34" charset="0"/>
              <a:buChar char="•"/>
            </a:pPr>
            <a:r>
              <a:rPr lang="en-GB" sz="1400" dirty="0"/>
              <a:t>Egg products</a:t>
            </a:r>
          </a:p>
          <a:p>
            <a:pPr marL="285750" lvl="0" indent="-285750">
              <a:buFont typeface="Arial" panose="020B0604020202020204" pitchFamily="34" charset="0"/>
              <a:buChar char="•"/>
            </a:pPr>
            <a:r>
              <a:rPr lang="en-GB" sz="1400" dirty="0"/>
              <a:t>Potato products (e.g. chips, prepared mash, etc.)</a:t>
            </a:r>
          </a:p>
          <a:p>
            <a:pPr marL="285750" lvl="0" indent="-285750">
              <a:buFont typeface="Arial" panose="020B0604020202020204" pitchFamily="34" charset="0"/>
              <a:buChar char="•"/>
            </a:pPr>
            <a:r>
              <a:rPr lang="en-GB" sz="1400" dirty="0"/>
              <a:t>Meat products and processed meats, poultry, fish, meat alternatives, etc. (e.g. pies, pastries, sausages, burgers, etc.) </a:t>
            </a:r>
          </a:p>
          <a:p>
            <a:pPr marL="285750" lvl="0" indent="-285750">
              <a:buFont typeface="Arial" panose="020B0604020202020204" pitchFamily="34" charset="0"/>
              <a:buChar char="•"/>
            </a:pPr>
            <a:r>
              <a:rPr lang="en-GB" sz="1400" dirty="0"/>
              <a:t>Pasta, rice and noodles, including flavoured and filled varieties</a:t>
            </a:r>
          </a:p>
          <a:p>
            <a:pPr marL="285750" lvl="0" indent="-285750">
              <a:buFont typeface="Arial" panose="020B0604020202020204" pitchFamily="34" charset="0"/>
              <a:buChar char="•"/>
            </a:pPr>
            <a:r>
              <a:rPr lang="en-GB" sz="1400" dirty="0"/>
              <a:t>Ready meals and meal centres, including takeaways</a:t>
            </a:r>
          </a:p>
          <a:p>
            <a:pPr marL="285750" lvl="0" indent="-285750">
              <a:buFont typeface="Arial" panose="020B0604020202020204" pitchFamily="34" charset="0"/>
              <a:buChar char="•"/>
            </a:pPr>
            <a:r>
              <a:rPr lang="en-GB" sz="1400" dirty="0"/>
              <a:t>Dips and composite salads (e.g. hummus, coleslaw)</a:t>
            </a:r>
          </a:p>
          <a:p>
            <a:pPr marL="285750" lvl="0" indent="-285750">
              <a:buFont typeface="Arial" panose="020B0604020202020204" pitchFamily="34" charset="0"/>
              <a:buChar char="•"/>
            </a:pPr>
            <a:r>
              <a:rPr lang="en-GB" sz="1400" dirty="0"/>
              <a:t>Pizza</a:t>
            </a:r>
          </a:p>
          <a:p>
            <a:pPr marL="285750" lvl="0" indent="-285750">
              <a:buFont typeface="Arial" panose="020B0604020202020204" pitchFamily="34" charset="0"/>
              <a:buChar char="•"/>
            </a:pPr>
            <a:r>
              <a:rPr lang="en-GB" sz="1400" dirty="0" smtClean="0"/>
              <a:t>Soups</a:t>
            </a:r>
            <a:endParaRPr lang="en-GB" sz="1400" dirty="0"/>
          </a:p>
          <a:p>
            <a:pPr>
              <a:buFont typeface="Arial" panose="020B0604020202020204" pitchFamily="34" charset="0"/>
              <a:buChar char="•"/>
            </a:pPr>
            <a:endParaRPr lang="en-GB" dirty="0" smtClean="0"/>
          </a:p>
          <a:p>
            <a:pPr lvl="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marL="531813">
              <a:defRPr/>
            </a:pPr>
            <a:r>
              <a:rPr lang="en-US">
                <a:solidFill>
                  <a:prstClr val="white"/>
                </a:solidFill>
              </a:rPr>
              <a:t>  </a:t>
            </a:r>
            <a:fld id="{2565FA6D-D4C8-4C4C-AC4B-3269734D34D8}" type="slidenum">
              <a:rPr lang="en-US" smtClean="0">
                <a:solidFill>
                  <a:prstClr val="white"/>
                </a:solidFill>
              </a:rPr>
              <a:pPr marL="531813">
                <a:defRPr/>
              </a:pPr>
              <a:t>15</a:t>
            </a:fld>
            <a:endParaRPr lang="en-US" dirty="0">
              <a:solidFill>
                <a:prstClr val="white"/>
              </a:solidFill>
            </a:endParaRPr>
          </a:p>
        </p:txBody>
      </p:sp>
      <p:sp>
        <p:nvSpPr>
          <p:cNvPr id="5" name="Footer Placeholder 4"/>
          <p:cNvSpPr>
            <a:spLocks noGrp="1"/>
          </p:cNvSpPr>
          <p:nvPr>
            <p:ph type="ftr" sz="quarter" idx="11"/>
          </p:nvPr>
        </p:nvSpPr>
        <p:spPr/>
        <p:txBody>
          <a:bodyPr/>
          <a:lstStyle/>
          <a:p>
            <a:pPr>
              <a:defRPr/>
            </a:pPr>
            <a:r>
              <a:rPr lang="en-GB" dirty="0">
                <a:solidFill>
                  <a:prstClr val="white"/>
                </a:solidFill>
              </a:rPr>
              <a:t>Calorie Reduction</a:t>
            </a:r>
            <a:endParaRPr lang="en-US" dirty="0">
              <a:solidFill>
                <a:prstClr val="white"/>
              </a:solidFill>
            </a:endParaRPr>
          </a:p>
        </p:txBody>
      </p:sp>
    </p:spTree>
    <p:extLst>
      <p:ext uri="{BB962C8B-B14F-4D97-AF65-F5344CB8AC3E}">
        <p14:creationId xmlns:p14="http://schemas.microsoft.com/office/powerpoint/2010/main" val="3514442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Health economic and other benefits</a:t>
            </a:r>
            <a:endParaRPr lang="en-GB" b="1" dirty="0"/>
          </a:p>
        </p:txBody>
      </p:sp>
      <p:sp>
        <p:nvSpPr>
          <p:cNvPr id="3" name="Content Placeholder 2"/>
          <p:cNvSpPr>
            <a:spLocks noGrp="1"/>
          </p:cNvSpPr>
          <p:nvPr>
            <p:ph idx="1"/>
          </p:nvPr>
        </p:nvSpPr>
        <p:spPr/>
        <p:txBody>
          <a:bodyPr/>
          <a:lstStyle/>
          <a:p>
            <a:pPr marL="0" indent="0"/>
            <a:r>
              <a:rPr lang="en-GB" sz="2000" dirty="0" smtClean="0"/>
              <a:t>Based on achieving the ambition within </a:t>
            </a:r>
            <a:r>
              <a:rPr lang="en-GB" sz="2000" b="1" dirty="0" smtClean="0"/>
              <a:t>5 </a:t>
            </a:r>
            <a:r>
              <a:rPr lang="en-GB" sz="2000" dirty="0" smtClean="0"/>
              <a:t>years, and outcomes spread over a </a:t>
            </a:r>
            <a:r>
              <a:rPr lang="en-GB" sz="2000" b="1" dirty="0" smtClean="0"/>
              <a:t>25</a:t>
            </a:r>
            <a:r>
              <a:rPr lang="en-GB" sz="2000" dirty="0" smtClean="0"/>
              <a:t> year period, the calorie reduction programme would:</a:t>
            </a:r>
          </a:p>
          <a:p>
            <a:pPr marL="0" indent="0"/>
            <a:endParaRPr lang="en-GB" sz="2000" dirty="0" smtClean="0"/>
          </a:p>
          <a:p>
            <a:pPr lvl="1">
              <a:buFont typeface="Arial" panose="020B0604020202020204" pitchFamily="34" charset="0"/>
              <a:buChar char="•"/>
            </a:pPr>
            <a:r>
              <a:rPr lang="en-GB" sz="2000" dirty="0" smtClean="0"/>
              <a:t>prevent </a:t>
            </a:r>
            <a:r>
              <a:rPr lang="en-GB" sz="2000" b="1" dirty="0" smtClean="0"/>
              <a:t>35,370</a:t>
            </a:r>
            <a:r>
              <a:rPr lang="en-GB" sz="2000" dirty="0" smtClean="0"/>
              <a:t> premature deaths </a:t>
            </a:r>
          </a:p>
          <a:p>
            <a:pPr lvl="1">
              <a:buFont typeface="Arial" panose="020B0604020202020204" pitchFamily="34" charset="0"/>
              <a:buChar char="•"/>
            </a:pPr>
            <a:r>
              <a:rPr lang="en-GB" sz="2000" dirty="0"/>
              <a:t>s</a:t>
            </a:r>
            <a:r>
              <a:rPr lang="en-GB" sz="2000" dirty="0" smtClean="0"/>
              <a:t>ave the NHS £</a:t>
            </a:r>
            <a:r>
              <a:rPr lang="en-GB" sz="2000" b="1" dirty="0" smtClean="0"/>
              <a:t>4.5 </a:t>
            </a:r>
            <a:r>
              <a:rPr lang="en-GB" sz="2000" dirty="0" smtClean="0"/>
              <a:t>billion in healthcare costs</a:t>
            </a:r>
          </a:p>
          <a:p>
            <a:pPr lvl="1">
              <a:buFont typeface="Arial" panose="020B0604020202020204" pitchFamily="34" charset="0"/>
              <a:buChar char="•"/>
            </a:pPr>
            <a:r>
              <a:rPr lang="en-GB" sz="2000" dirty="0" smtClean="0"/>
              <a:t>save social care costs of around £</a:t>
            </a:r>
            <a:r>
              <a:rPr lang="en-GB" sz="2000" b="1" dirty="0" smtClean="0"/>
              <a:t>4.48</a:t>
            </a:r>
            <a:r>
              <a:rPr lang="en-GB" sz="2000" dirty="0" smtClean="0"/>
              <a:t> billion</a:t>
            </a:r>
          </a:p>
          <a:p>
            <a:pPr lvl="1">
              <a:buFont typeface="Arial" panose="020B0604020202020204" pitchFamily="34" charset="0"/>
              <a:buChar char="•"/>
            </a:pPr>
            <a:r>
              <a:rPr lang="en-GB" sz="2000" dirty="0"/>
              <a:t>Assuming the SACN recommendations to reduce sugar intakes to 5% of energy intake are achieved within 10 years, </a:t>
            </a:r>
            <a:r>
              <a:rPr lang="en-GB" sz="2000" b="1" dirty="0"/>
              <a:t>the cost saving to the NHS is estimated to be about £500M per annum </a:t>
            </a:r>
            <a:r>
              <a:rPr lang="en-GB" sz="2000" dirty="0"/>
              <a:t>by year 10 (due to reductions in the costs associated with dental caries and consequences of obesity).</a:t>
            </a:r>
          </a:p>
          <a:p>
            <a:pPr lvl="1">
              <a:buFont typeface="Arial" panose="020B0604020202020204" pitchFamily="34" charset="0"/>
              <a:buChar char="•"/>
            </a:pPr>
            <a:endParaRPr lang="en-GB" sz="2000" dirty="0" smtClean="0"/>
          </a:p>
          <a:p>
            <a:pPr marL="0" indent="0"/>
            <a:endParaRPr lang="en-GB" sz="2000" dirty="0"/>
          </a:p>
        </p:txBody>
      </p:sp>
      <p:sp>
        <p:nvSpPr>
          <p:cNvPr id="4" name="Slide Number Placeholder 3"/>
          <p:cNvSpPr>
            <a:spLocks noGrp="1"/>
          </p:cNvSpPr>
          <p:nvPr>
            <p:ph type="sldNum" sz="quarter" idx="10"/>
          </p:nvPr>
        </p:nvSpPr>
        <p:spPr/>
        <p:txBody>
          <a:bodyPr/>
          <a:lstStyle/>
          <a:p>
            <a:pPr marL="531813">
              <a:defRPr/>
            </a:pPr>
            <a:r>
              <a:rPr lang="en-US">
                <a:solidFill>
                  <a:prstClr val="white"/>
                </a:solidFill>
              </a:rPr>
              <a:t>  </a:t>
            </a:r>
            <a:fld id="{2565FA6D-D4C8-4C4C-AC4B-3269734D34D8}" type="slidenum">
              <a:rPr lang="en-US" smtClean="0">
                <a:solidFill>
                  <a:prstClr val="white"/>
                </a:solidFill>
              </a:rPr>
              <a:pPr marL="531813">
                <a:defRPr/>
              </a:pPr>
              <a:t>16</a:t>
            </a:fld>
            <a:endParaRPr lang="en-US" dirty="0">
              <a:solidFill>
                <a:prstClr val="white"/>
              </a:solidFill>
            </a:endParaRPr>
          </a:p>
        </p:txBody>
      </p:sp>
      <p:sp>
        <p:nvSpPr>
          <p:cNvPr id="5" name="Footer Placeholder 4"/>
          <p:cNvSpPr>
            <a:spLocks noGrp="1"/>
          </p:cNvSpPr>
          <p:nvPr>
            <p:ph type="ftr" sz="quarter" idx="11"/>
          </p:nvPr>
        </p:nvSpPr>
        <p:spPr/>
        <p:txBody>
          <a:bodyPr/>
          <a:lstStyle/>
          <a:p>
            <a:pPr>
              <a:defRPr/>
            </a:pPr>
            <a:r>
              <a:rPr lang="en-GB" dirty="0">
                <a:solidFill>
                  <a:prstClr val="white"/>
                </a:solidFill>
              </a:rPr>
              <a:t>Calorie Reduction</a:t>
            </a:r>
            <a:endParaRPr lang="en-US" dirty="0">
              <a:solidFill>
                <a:prstClr val="white"/>
              </a:solidFill>
            </a:endParaRPr>
          </a:p>
        </p:txBody>
      </p:sp>
    </p:spTree>
    <p:extLst>
      <p:ext uri="{BB962C8B-B14F-4D97-AF65-F5344CB8AC3E}">
        <p14:creationId xmlns:p14="http://schemas.microsoft.com/office/powerpoint/2010/main" val="3646735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028000" cy="648072"/>
          </a:xfrm>
        </p:spPr>
        <p:txBody>
          <a:bodyPr/>
          <a:lstStyle/>
          <a:p>
            <a:r>
              <a:rPr lang="en-GB" dirty="0" smtClean="0"/>
              <a:t>Next steps</a:t>
            </a:r>
            <a:endParaRPr lang="en-GB" dirty="0"/>
          </a:p>
        </p:txBody>
      </p:sp>
      <p:sp>
        <p:nvSpPr>
          <p:cNvPr id="3" name="Content Placeholder 2"/>
          <p:cNvSpPr>
            <a:spLocks noGrp="1"/>
          </p:cNvSpPr>
          <p:nvPr>
            <p:ph idx="1"/>
          </p:nvPr>
        </p:nvSpPr>
        <p:spPr>
          <a:xfrm>
            <a:off x="467544" y="1196752"/>
            <a:ext cx="8100008" cy="4739679"/>
          </a:xfrm>
        </p:spPr>
        <p:txBody>
          <a:bodyPr/>
          <a:lstStyle/>
          <a:p>
            <a:pPr>
              <a:buFont typeface="Arial" panose="020B0604020202020204" pitchFamily="34" charset="0"/>
              <a:buChar char="•"/>
            </a:pPr>
            <a:r>
              <a:rPr lang="en-GB" dirty="0">
                <a:ea typeface="Calibri" panose="020F0502020204030204" pitchFamily="34" charset="0"/>
                <a:cs typeface="Times New Roman" panose="02020603050405020304" pitchFamily="18" charset="0"/>
              </a:rPr>
              <a:t>Two phases of stakeholder engagement to inform the development of guidelines for the main product categories covered by the calorie reduction programme (</a:t>
            </a:r>
            <a:r>
              <a:rPr lang="en-GB" dirty="0"/>
              <a:t>June/July and Autumn </a:t>
            </a:r>
            <a:r>
              <a:rPr lang="en-GB" b="1" dirty="0"/>
              <a:t>2018</a:t>
            </a:r>
            <a:r>
              <a:rPr lang="en-GB" dirty="0"/>
              <a:t>)</a:t>
            </a:r>
          </a:p>
          <a:p>
            <a:pPr>
              <a:buFont typeface="Arial" panose="020B0604020202020204" pitchFamily="34" charset="0"/>
              <a:buChar char="•"/>
            </a:pPr>
            <a:r>
              <a:rPr lang="en-GB" dirty="0"/>
              <a:t>Publish guidelines for the product categories covered by the programme (mid </a:t>
            </a:r>
            <a:r>
              <a:rPr lang="en-GB" b="1" dirty="0"/>
              <a:t>2019</a:t>
            </a:r>
            <a:r>
              <a:rPr lang="en-GB" dirty="0"/>
              <a:t>)</a:t>
            </a:r>
          </a:p>
          <a:p>
            <a:pPr>
              <a:buFont typeface="Arial" panose="020B0604020202020204" pitchFamily="34" charset="0"/>
              <a:buChar char="•"/>
            </a:pPr>
            <a:r>
              <a:rPr lang="en-GB" dirty="0">
                <a:ea typeface="Calibri" panose="020F0502020204030204" pitchFamily="34" charset="0"/>
                <a:cs typeface="Times New Roman" panose="02020603050405020304" pitchFamily="18" charset="0"/>
              </a:rPr>
              <a:t>Publish progress report on the sugar reduction and wider reformulation programme to include the first detailed assessment of progress on the categories covered by the calorie reduction programme (March </a:t>
            </a:r>
            <a:r>
              <a:rPr lang="en-GB" b="1" dirty="0">
                <a:ea typeface="Calibri" panose="020F0502020204030204" pitchFamily="34" charset="0"/>
                <a:cs typeface="Times New Roman" panose="02020603050405020304" pitchFamily="18" charset="0"/>
              </a:rPr>
              <a:t>2021</a:t>
            </a:r>
            <a:r>
              <a:rPr lang="en-GB" dirty="0">
                <a:ea typeface="Calibri" panose="020F0502020204030204" pitchFamily="34" charset="0"/>
                <a:cs typeface="Times New Roman" panose="02020603050405020304" pitchFamily="18" charset="0"/>
              </a:rPr>
              <a:t>)</a:t>
            </a:r>
            <a:endParaRPr lang="en-GB" dirty="0">
              <a:ea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dirty="0"/>
              <a:t>Publish report towards the </a:t>
            </a:r>
            <a:r>
              <a:rPr lang="en-GB" b="1" dirty="0"/>
              <a:t>20% </a:t>
            </a:r>
            <a:r>
              <a:rPr lang="en-GB" dirty="0"/>
              <a:t>(mid </a:t>
            </a:r>
            <a:r>
              <a:rPr lang="en-GB" b="1" dirty="0"/>
              <a:t>2025</a:t>
            </a:r>
            <a:r>
              <a:rPr lang="en-GB" dirty="0" smtClean="0"/>
              <a:t>)</a:t>
            </a:r>
          </a:p>
          <a:p>
            <a:pPr>
              <a:buFont typeface="Arial" panose="020B0604020202020204" pitchFamily="34" charset="0"/>
              <a:buChar char="•"/>
            </a:pPr>
            <a:r>
              <a:rPr lang="en-GB" dirty="0" smtClean="0"/>
              <a:t>The Spring 2018 report </a:t>
            </a:r>
            <a:r>
              <a:rPr lang="en-GB" dirty="0"/>
              <a:t>will be a detailed report monitoring progress of industry with the sugar reduction programme in Year 1 against the baseline guidelines published in March </a:t>
            </a:r>
            <a:r>
              <a:rPr lang="en-GB" dirty="0" smtClean="0"/>
              <a:t>2017</a:t>
            </a:r>
          </a:p>
          <a:p>
            <a:pPr marL="0" indent="0"/>
            <a:endParaRPr lang="en-GB" dirty="0"/>
          </a:p>
          <a:p>
            <a:pPr>
              <a:buFont typeface="Arial" panose="020B0604020202020204" pitchFamily="34" charset="0"/>
              <a:buChar char="•"/>
            </a:pPr>
            <a:endParaRPr lang="en-GB" dirty="0"/>
          </a:p>
          <a:p>
            <a:pPr>
              <a:buFont typeface="Arial" panose="020B0604020202020204" pitchFamily="34" charset="0"/>
              <a:buChar char="•"/>
            </a:pPr>
            <a:endParaRPr lang="en-GB" dirty="0" smtClean="0"/>
          </a:p>
        </p:txBody>
      </p:sp>
      <p:sp>
        <p:nvSpPr>
          <p:cNvPr id="4" name="Slide Number Placeholder 3"/>
          <p:cNvSpPr>
            <a:spLocks noGrp="1"/>
          </p:cNvSpPr>
          <p:nvPr>
            <p:ph type="sldNum" sz="quarter" idx="10"/>
          </p:nvPr>
        </p:nvSpPr>
        <p:spPr/>
        <p:txBody>
          <a:bodyPr/>
          <a:lstStyle/>
          <a:p>
            <a:pPr marL="531813">
              <a:defRPr/>
            </a:pPr>
            <a:r>
              <a:rPr lang="en-US" smtClean="0">
                <a:solidFill>
                  <a:prstClr val="white"/>
                </a:solidFill>
              </a:rPr>
              <a:t>  </a:t>
            </a:r>
            <a:fld id="{2565FA6D-D4C8-4C4C-AC4B-3269734D34D8}" type="slidenum">
              <a:rPr lang="en-US" smtClean="0">
                <a:solidFill>
                  <a:prstClr val="white"/>
                </a:solidFill>
              </a:rPr>
              <a:pPr marL="531813">
                <a:defRPr/>
              </a:pPr>
              <a:t>17</a:t>
            </a:fld>
            <a:endParaRPr lang="en-US" dirty="0">
              <a:solidFill>
                <a:prstClr val="white"/>
              </a:solidFill>
            </a:endParaRPr>
          </a:p>
        </p:txBody>
      </p:sp>
    </p:spTree>
    <p:extLst>
      <p:ext uri="{BB962C8B-B14F-4D97-AF65-F5344CB8AC3E}">
        <p14:creationId xmlns:p14="http://schemas.microsoft.com/office/powerpoint/2010/main" val="36982310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2800" dirty="0"/>
              <a:t>Alison Tedstone</a:t>
            </a:r>
            <a:br>
              <a:rPr lang="en-GB" sz="2800" dirty="0"/>
            </a:br>
            <a:r>
              <a:rPr lang="en-GB" sz="2800" dirty="0"/>
              <a:t>Deputy Director Diet and Obesity / Chief Nutritionist </a:t>
            </a:r>
            <a:br>
              <a:rPr lang="en-GB" sz="2800" dirty="0"/>
            </a:br>
            <a:r>
              <a:rPr lang="en-GB" sz="2800" dirty="0"/>
              <a:t>Public Health England</a:t>
            </a:r>
          </a:p>
        </p:txBody>
      </p:sp>
      <p:sp>
        <p:nvSpPr>
          <p:cNvPr id="3" name="Subtitle 2"/>
          <p:cNvSpPr>
            <a:spLocks noGrp="1"/>
          </p:cNvSpPr>
          <p:nvPr>
            <p:ph type="subTitle" idx="1"/>
          </p:nvPr>
        </p:nvSpPr>
        <p:spPr/>
        <p:txBody>
          <a:bodyPr/>
          <a:lstStyle/>
          <a:p>
            <a:r>
              <a:rPr lang="en-GB" dirty="0" smtClean="0"/>
              <a:t>March 2018</a:t>
            </a:r>
            <a:endParaRPr lang="en-GB" dirty="0"/>
          </a:p>
        </p:txBody>
      </p:sp>
    </p:spTree>
    <p:extLst>
      <p:ext uri="{BB962C8B-B14F-4D97-AF65-F5344CB8AC3E}">
        <p14:creationId xmlns:p14="http://schemas.microsoft.com/office/powerpoint/2010/main" val="674019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531813">
              <a:defRPr/>
            </a:pPr>
            <a:r>
              <a:rPr lang="en-US" smtClean="0">
                <a:solidFill>
                  <a:prstClr val="white"/>
                </a:solidFill>
              </a:rPr>
              <a:t>  </a:t>
            </a:r>
            <a:fld id="{2565FA6D-D4C8-4C4C-AC4B-3269734D34D8}" type="slidenum">
              <a:rPr lang="en-US" smtClean="0">
                <a:solidFill>
                  <a:prstClr val="white"/>
                </a:solidFill>
              </a:rPr>
              <a:pPr marL="531813">
                <a:defRPr/>
              </a:pPr>
              <a:t>2</a:t>
            </a:fld>
            <a:endParaRPr lang="en-US" dirty="0">
              <a:solidFill>
                <a:prstClr val="white"/>
              </a:solidFill>
            </a:endParaRPr>
          </a:p>
        </p:txBody>
      </p:sp>
      <p:sp>
        <p:nvSpPr>
          <p:cNvPr id="7" name="Title 1"/>
          <p:cNvSpPr>
            <a:spLocks noGrp="1"/>
          </p:cNvSpPr>
          <p:nvPr>
            <p:ph type="title"/>
          </p:nvPr>
        </p:nvSpPr>
        <p:spPr>
          <a:xfrm>
            <a:off x="251520" y="188640"/>
            <a:ext cx="8028000" cy="648072"/>
          </a:xfrm>
        </p:spPr>
        <p:txBody>
          <a:bodyPr lIns="360000" anchor="ctr">
            <a:normAutofit fontScale="90000"/>
          </a:bodyPr>
          <a:lstStyle/>
          <a:p>
            <a:r>
              <a:rPr lang="en-GB" sz="2800" dirty="0" smtClean="0"/>
              <a:t>Prevalence </a:t>
            </a:r>
            <a:r>
              <a:rPr lang="en-GB" sz="2800" dirty="0"/>
              <a:t>of excess weight </a:t>
            </a:r>
            <a:r>
              <a:rPr lang="en-GB" sz="2800" dirty="0" smtClean="0"/>
              <a:t>and tooth decay among </a:t>
            </a:r>
            <a:r>
              <a:rPr lang="en-GB" sz="2800" dirty="0"/>
              <a:t>children</a:t>
            </a:r>
            <a:br>
              <a:rPr lang="en-GB" sz="2800" dirty="0"/>
            </a:br>
            <a:endParaRPr lang="en-GB" sz="2800" dirty="0"/>
          </a:p>
        </p:txBody>
      </p:sp>
      <p:sp>
        <p:nvSpPr>
          <p:cNvPr id="8" name="Content Placeholder 2"/>
          <p:cNvSpPr txBox="1">
            <a:spLocks/>
          </p:cNvSpPr>
          <p:nvPr/>
        </p:nvSpPr>
        <p:spPr>
          <a:xfrm>
            <a:off x="7090" y="620688"/>
            <a:ext cx="4572000" cy="864096"/>
          </a:xfrm>
          <a:prstGeom prst="rect">
            <a:avLst/>
          </a:prstGeom>
          <a:noFill/>
        </p:spPr>
        <p:txBody>
          <a:bodyPr vert="horz" lIns="360000" tIns="0" rIns="180000" bIns="0" rtlCol="0">
            <a:noAutofit/>
          </a:bodyPr>
          <a:lstStyle>
            <a:lvl1pPr marL="342900" indent="-342900" algn="l" defTabSz="914400" rtl="0" eaLnBrk="1" latinLnBrk="0" hangingPunct="1">
              <a:spcBef>
                <a:spcPct val="20000"/>
              </a:spcBef>
              <a:buFont typeface="Arial" pitchFamily="34" charset="0"/>
              <a:buChar char="•"/>
              <a:defRPr sz="3000" kern="120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600" kern="1200">
                <a:solidFill>
                  <a:schemeClr val="accent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200" kern="1200">
                <a:solidFill>
                  <a:schemeClr val="accen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100" kern="1200">
                <a:solidFill>
                  <a:schemeClr val="accen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75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buFont typeface="Arial" pitchFamily="34" charset="0"/>
              <a:buNone/>
            </a:pPr>
            <a:r>
              <a:rPr lang="en-GB" sz="1400" dirty="0" smtClean="0">
                <a:solidFill>
                  <a:srgbClr val="606D78"/>
                </a:solidFill>
              </a:rPr>
              <a:t>The </a:t>
            </a:r>
            <a:r>
              <a:rPr lang="en-GB" sz="1400" dirty="0">
                <a:solidFill>
                  <a:srgbClr val="606D78"/>
                </a:solidFill>
              </a:rPr>
              <a:t>difference in obesity prevalence between boys and girls was larger in year 6 than reception</a:t>
            </a:r>
            <a:r>
              <a:rPr lang="en-GB" sz="1400" dirty="0" smtClean="0">
                <a:solidFill>
                  <a:srgbClr val="606D78"/>
                </a:solidFill>
              </a:rPr>
              <a:t>.</a:t>
            </a:r>
            <a:endParaRPr lang="en-GB" sz="1400" b="1" dirty="0" smtClean="0">
              <a:solidFill>
                <a:srgbClr val="005EB8"/>
              </a:solidFill>
            </a:endParaRPr>
          </a:p>
          <a:p>
            <a:pPr marL="0" indent="0" algn="ctr">
              <a:spcBef>
                <a:spcPts val="600"/>
              </a:spcBef>
              <a:spcAft>
                <a:spcPts val="200"/>
              </a:spcAft>
              <a:buFont typeface="Arial" pitchFamily="34" charset="0"/>
              <a:buNone/>
            </a:pPr>
            <a:r>
              <a:rPr lang="en-GB" sz="1400" b="1" dirty="0" smtClean="0">
                <a:solidFill>
                  <a:srgbClr val="005EB8"/>
                </a:solidFill>
              </a:rPr>
              <a:t>Reception</a:t>
            </a:r>
            <a:endParaRPr lang="en-GB" sz="1400" b="1" dirty="0">
              <a:solidFill>
                <a:srgbClr val="005EB8"/>
              </a:solidFill>
            </a:endParaRPr>
          </a:p>
          <a:p>
            <a:pPr marL="0" indent="0">
              <a:spcBef>
                <a:spcPts val="600"/>
              </a:spcBef>
              <a:spcAft>
                <a:spcPts val="200"/>
              </a:spcAft>
              <a:buFont typeface="Arial" pitchFamily="34" charset="0"/>
              <a:buNone/>
            </a:pPr>
            <a:endParaRPr lang="en-GB" sz="1400" dirty="0" smtClean="0">
              <a:solidFill>
                <a:srgbClr val="005EB8"/>
              </a:solidFill>
            </a:endParaRPr>
          </a:p>
          <a:p>
            <a:pPr lvl="1">
              <a:spcBef>
                <a:spcPts val="600"/>
              </a:spcBef>
              <a:spcAft>
                <a:spcPts val="200"/>
              </a:spcAft>
            </a:pPr>
            <a:endParaRPr lang="en-GB" sz="1400" dirty="0">
              <a:solidFill>
                <a:srgbClr val="005EB8"/>
              </a:solidFill>
            </a:endParaRPr>
          </a:p>
          <a:p>
            <a:pPr lvl="1">
              <a:spcBef>
                <a:spcPts val="600"/>
              </a:spcBef>
              <a:spcAft>
                <a:spcPts val="200"/>
              </a:spcAft>
            </a:pPr>
            <a:endParaRPr lang="en-GB" sz="1400" dirty="0">
              <a:solidFill>
                <a:srgbClr val="005EB8"/>
              </a:solidFill>
            </a:endParaRPr>
          </a:p>
        </p:txBody>
      </p:sp>
      <p:sp>
        <p:nvSpPr>
          <p:cNvPr id="9" name="Content Placeholder 2"/>
          <p:cNvSpPr txBox="1">
            <a:spLocks/>
          </p:cNvSpPr>
          <p:nvPr/>
        </p:nvSpPr>
        <p:spPr>
          <a:xfrm>
            <a:off x="4572000" y="620688"/>
            <a:ext cx="4212000" cy="864096"/>
          </a:xfrm>
          <a:prstGeom prst="rect">
            <a:avLst/>
          </a:prstGeom>
          <a:noFill/>
        </p:spPr>
        <p:txBody>
          <a:bodyPr vert="horz" lIns="0" tIns="0" rIns="360000" bIns="45720" rtlCol="0">
            <a:noAutofit/>
          </a:bodyPr>
          <a:lstStyle>
            <a:lvl1pPr marL="342900" indent="-342900" algn="l" defTabSz="914400" rtl="0" eaLnBrk="1" latinLnBrk="0" hangingPunct="1">
              <a:spcBef>
                <a:spcPct val="20000"/>
              </a:spcBef>
              <a:buFont typeface="Arial" pitchFamily="34" charset="0"/>
              <a:buChar char="•"/>
              <a:defRPr sz="3000" kern="120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600" kern="1200">
                <a:solidFill>
                  <a:schemeClr val="accent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200" kern="1200">
                <a:solidFill>
                  <a:schemeClr val="accen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100" kern="1200">
                <a:solidFill>
                  <a:schemeClr val="accen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75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buFont typeface="Arial" pitchFamily="34" charset="0"/>
              <a:buNone/>
            </a:pPr>
            <a:r>
              <a:rPr lang="en-GB" sz="1400" dirty="0" smtClean="0">
                <a:solidFill>
                  <a:srgbClr val="606D78"/>
                </a:solidFill>
              </a:rPr>
              <a:t>Underweight </a:t>
            </a:r>
            <a:r>
              <a:rPr lang="en-GB" sz="1400" dirty="0">
                <a:solidFill>
                  <a:srgbClr val="606D78"/>
                </a:solidFill>
              </a:rPr>
              <a:t>prevalence was higher for boys in reception but higher for girls in year 6</a:t>
            </a:r>
            <a:r>
              <a:rPr lang="en-GB" sz="1400" dirty="0" smtClean="0">
                <a:solidFill>
                  <a:srgbClr val="606D78"/>
                </a:solidFill>
              </a:rPr>
              <a:t>.</a:t>
            </a:r>
            <a:endParaRPr lang="en-GB" sz="1400" b="1" dirty="0" smtClean="0">
              <a:solidFill>
                <a:srgbClr val="005EB8"/>
              </a:solidFill>
            </a:endParaRPr>
          </a:p>
          <a:p>
            <a:pPr marL="0" indent="0" algn="ctr">
              <a:spcBef>
                <a:spcPts val="600"/>
              </a:spcBef>
              <a:spcAft>
                <a:spcPts val="200"/>
              </a:spcAft>
              <a:buFont typeface="Arial" pitchFamily="34" charset="0"/>
              <a:buNone/>
            </a:pPr>
            <a:r>
              <a:rPr lang="en-GB" sz="1400" b="1" dirty="0" smtClean="0">
                <a:solidFill>
                  <a:srgbClr val="005EB8"/>
                </a:solidFill>
              </a:rPr>
              <a:t>Year 6</a:t>
            </a:r>
            <a:endParaRPr lang="en-GB" sz="1400" b="1" dirty="0">
              <a:solidFill>
                <a:srgbClr val="005EB8"/>
              </a:solidFill>
            </a:endParaRPr>
          </a:p>
          <a:p>
            <a:pPr marL="0" indent="0">
              <a:spcBef>
                <a:spcPts val="600"/>
              </a:spcBef>
              <a:spcAft>
                <a:spcPts val="200"/>
              </a:spcAft>
              <a:buFont typeface="Arial" pitchFamily="34" charset="0"/>
              <a:buNone/>
            </a:pPr>
            <a:endParaRPr lang="en-GB" sz="1400" dirty="0">
              <a:solidFill>
                <a:srgbClr val="606D78"/>
              </a:solidFill>
            </a:endParaRPr>
          </a:p>
          <a:p>
            <a:pPr lvl="1">
              <a:spcBef>
                <a:spcPts val="600"/>
              </a:spcBef>
              <a:spcAft>
                <a:spcPts val="200"/>
              </a:spcAft>
            </a:pPr>
            <a:endParaRPr lang="en-GB" sz="1400" dirty="0" smtClean="0">
              <a:solidFill>
                <a:srgbClr val="005EB8"/>
              </a:solidFill>
            </a:endParaRPr>
          </a:p>
          <a:p>
            <a:pPr lvl="1">
              <a:spcBef>
                <a:spcPts val="600"/>
              </a:spcBef>
              <a:spcAft>
                <a:spcPts val="200"/>
              </a:spcAft>
            </a:pPr>
            <a:endParaRPr lang="en-GB" sz="1400" dirty="0">
              <a:solidFill>
                <a:srgbClr val="005EB8"/>
              </a:solidFill>
            </a:endParaRPr>
          </a:p>
          <a:p>
            <a:pPr lvl="1">
              <a:spcBef>
                <a:spcPts val="600"/>
              </a:spcBef>
              <a:spcAft>
                <a:spcPts val="200"/>
              </a:spcAft>
            </a:pPr>
            <a:endParaRPr lang="en-GB" sz="1400" dirty="0">
              <a:solidFill>
                <a:srgbClr val="005EB8"/>
              </a:solidFill>
            </a:endParaRPr>
          </a:p>
        </p:txBody>
      </p:sp>
      <p:sp>
        <p:nvSpPr>
          <p:cNvPr id="10" name="TextBox 18"/>
          <p:cNvSpPr txBox="1"/>
          <p:nvPr/>
        </p:nvSpPr>
        <p:spPr>
          <a:xfrm>
            <a:off x="-23548" y="4398614"/>
            <a:ext cx="9144000" cy="307777"/>
          </a:xfrm>
          <a:prstGeom prst="rect">
            <a:avLst/>
          </a:prstGeom>
          <a:noFill/>
        </p:spPr>
        <p:txBody>
          <a:bodyPr wrap="square" lIns="360000" tIns="0" rIns="360000" bIns="0" rtlCol="0">
            <a:spAutoFit/>
          </a:bodyPr>
          <a:lstStyle/>
          <a:p>
            <a:pPr defTabSz="1186800"/>
            <a:r>
              <a:rPr lang="en-GB" sz="1000" dirty="0">
                <a:solidFill>
                  <a:srgbClr val="005EB8"/>
                </a:solidFill>
              </a:rPr>
              <a:t>The proportion of children in the healthy weight category is not shown as it would lengthen the scale making the differences for the other categories harder to see.    </a:t>
            </a:r>
            <a:r>
              <a:rPr lang="en-GB" sz="1000" b="1" dirty="0">
                <a:solidFill>
                  <a:srgbClr val="005EB8"/>
                </a:solidFill>
              </a:rPr>
              <a:t>For more information</a:t>
            </a:r>
            <a:r>
              <a:rPr lang="en-GB" sz="1000" dirty="0">
                <a:solidFill>
                  <a:srgbClr val="005EB8"/>
                </a:solidFill>
              </a:rPr>
              <a:t>: </a:t>
            </a:r>
            <a:r>
              <a:rPr lang="en-GB" sz="1000" dirty="0">
                <a:solidFill>
                  <a:srgbClr val="005EB8"/>
                </a:solidFill>
                <a:hlinkClick r:id="rId3"/>
              </a:rPr>
              <a:t>Table 1a National Child Measurement Programme, England, 2016/17 school year</a:t>
            </a:r>
            <a:r>
              <a:rPr lang="en-GB" sz="1000" dirty="0">
                <a:solidFill>
                  <a:srgbClr val="005EB8"/>
                </a:solidFill>
              </a:rPr>
              <a:t>.</a:t>
            </a:r>
          </a:p>
        </p:txBody>
      </p:sp>
      <p:graphicFrame>
        <p:nvGraphicFramePr>
          <p:cNvPr id="11" name="Chart 10"/>
          <p:cNvGraphicFramePr>
            <a:graphicFrameLocks/>
          </p:cNvGraphicFramePr>
          <p:nvPr>
            <p:extLst>
              <p:ext uri="{D42A27DB-BD31-4B8C-83A1-F6EECF244321}">
                <p14:modId xmlns:p14="http://schemas.microsoft.com/office/powerpoint/2010/main" val="2183622488"/>
              </p:ext>
            </p:extLst>
          </p:nvPr>
        </p:nvGraphicFramePr>
        <p:xfrm>
          <a:off x="395536" y="955417"/>
          <a:ext cx="3969949" cy="359969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p:cNvGraphicFramePr>
            <a:graphicFrameLocks/>
          </p:cNvGraphicFramePr>
          <p:nvPr>
            <p:extLst>
              <p:ext uri="{D42A27DB-BD31-4B8C-83A1-F6EECF244321}">
                <p14:modId xmlns:p14="http://schemas.microsoft.com/office/powerpoint/2010/main" val="3326218245"/>
              </p:ext>
            </p:extLst>
          </p:nvPr>
        </p:nvGraphicFramePr>
        <p:xfrm>
          <a:off x="4579090" y="932686"/>
          <a:ext cx="3953350" cy="3672408"/>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p:cNvSpPr txBox="1"/>
          <p:nvPr/>
        </p:nvSpPr>
        <p:spPr>
          <a:xfrm>
            <a:off x="1619672" y="4869160"/>
            <a:ext cx="5585599" cy="1661993"/>
          </a:xfrm>
          <a:prstGeom prst="rect">
            <a:avLst/>
          </a:prstGeom>
          <a:noFill/>
          <a:ln>
            <a:noFill/>
          </a:ln>
        </p:spPr>
        <p:txBody>
          <a:bodyPr wrap="square" rtlCol="0">
            <a:spAutoFit/>
          </a:bodyPr>
          <a:lstStyle/>
          <a:p>
            <a:pPr fontAlgn="auto">
              <a:spcBef>
                <a:spcPts val="0"/>
              </a:spcBef>
              <a:spcAft>
                <a:spcPts val="0"/>
              </a:spcAft>
            </a:pP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In 2015  	</a:t>
            </a:r>
            <a:r>
              <a:rPr lang="en-GB" sz="1600" dirty="0" smtClean="0">
                <a:solidFill>
                  <a:srgbClr val="7E0000"/>
                </a:solidFill>
                <a:latin typeface="Arial" panose="020B0604020202020204" pitchFamily="34" charset="0"/>
                <a:ea typeface="BatangChe" panose="02030609000101010101" pitchFamily="49" charset="-127"/>
                <a:cs typeface="Arial" panose="020B0604020202020204" pitchFamily="34" charset="0"/>
              </a:rPr>
              <a:t>25% </a:t>
            </a: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of children aged 5 years had tooth decay</a:t>
            </a:r>
          </a:p>
          <a:p>
            <a:pPr fontAlgn="auto">
              <a:spcBef>
                <a:spcPts val="0"/>
              </a:spcBef>
              <a:spcAft>
                <a:spcPts val="0"/>
              </a:spcAft>
            </a:pP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In 2013	</a:t>
            </a:r>
            <a:r>
              <a:rPr lang="en-GB" sz="1600" dirty="0" smtClean="0">
                <a:solidFill>
                  <a:srgbClr val="990033"/>
                </a:solidFill>
                <a:latin typeface="Arial" panose="020B0604020202020204" pitchFamily="34" charset="0"/>
                <a:ea typeface="BatangChe" panose="02030609000101010101" pitchFamily="49" charset="-127"/>
                <a:cs typeface="Arial" panose="020B0604020202020204" pitchFamily="34" charset="0"/>
              </a:rPr>
              <a:t>46% </a:t>
            </a: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of children aged 8 years </a:t>
            </a:r>
            <a:endParaRPr lang="en-GB" sz="1600" dirty="0" smtClean="0">
              <a:solidFill>
                <a:srgbClr val="990033"/>
              </a:solidFill>
              <a:latin typeface="Arial" panose="020B0604020202020204" pitchFamily="34" charset="0"/>
              <a:ea typeface="BatangChe" panose="02030609000101010101" pitchFamily="49" charset="-127"/>
              <a:cs typeface="Arial" panose="020B0604020202020204" pitchFamily="34" charset="0"/>
            </a:endParaRPr>
          </a:p>
          <a:p>
            <a:pPr fontAlgn="auto">
              <a:spcBef>
                <a:spcPts val="0"/>
              </a:spcBef>
              <a:spcAft>
                <a:spcPts val="0"/>
              </a:spcAft>
            </a:pPr>
            <a:r>
              <a:rPr lang="en-GB" sz="1600" dirty="0">
                <a:solidFill>
                  <a:srgbClr val="990033"/>
                </a:solidFill>
                <a:latin typeface="Arial" panose="020B0604020202020204" pitchFamily="34" charset="0"/>
                <a:ea typeface="BatangChe" panose="02030609000101010101" pitchFamily="49" charset="-127"/>
                <a:cs typeface="Arial" panose="020B0604020202020204" pitchFamily="34" charset="0"/>
              </a:rPr>
              <a:t>	</a:t>
            </a:r>
            <a:r>
              <a:rPr lang="en-GB" sz="1600" dirty="0" smtClean="0">
                <a:solidFill>
                  <a:srgbClr val="990033"/>
                </a:solidFill>
                <a:latin typeface="Arial" panose="020B0604020202020204" pitchFamily="34" charset="0"/>
                <a:ea typeface="BatangChe" panose="02030609000101010101" pitchFamily="49" charset="-127"/>
                <a:cs typeface="Arial" panose="020B0604020202020204" pitchFamily="34" charset="0"/>
              </a:rPr>
              <a:t>34% </a:t>
            </a: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of children aged 12 years</a:t>
            </a:r>
            <a:endParaRPr lang="en-GB" sz="1600" dirty="0" smtClean="0">
              <a:solidFill>
                <a:srgbClr val="990033"/>
              </a:solidFill>
              <a:latin typeface="Arial" panose="020B0604020202020204" pitchFamily="34" charset="0"/>
              <a:ea typeface="BatangChe" panose="02030609000101010101" pitchFamily="49" charset="-127"/>
              <a:cs typeface="Arial" panose="020B0604020202020204" pitchFamily="34" charset="0"/>
            </a:endParaRPr>
          </a:p>
          <a:p>
            <a:pPr fontAlgn="auto">
              <a:spcBef>
                <a:spcPts val="0"/>
              </a:spcBef>
              <a:spcAft>
                <a:spcPts val="0"/>
              </a:spcAft>
            </a:pPr>
            <a:r>
              <a:rPr lang="en-GB" sz="1600" dirty="0">
                <a:solidFill>
                  <a:srgbClr val="990033"/>
                </a:solidFill>
                <a:latin typeface="Arial" panose="020B0604020202020204" pitchFamily="34" charset="0"/>
                <a:ea typeface="BatangChe" panose="02030609000101010101" pitchFamily="49" charset="-127"/>
                <a:cs typeface="Arial" panose="020B0604020202020204" pitchFamily="34" charset="0"/>
              </a:rPr>
              <a:t>	</a:t>
            </a:r>
            <a:r>
              <a:rPr lang="en-GB" sz="1600" dirty="0" smtClean="0">
                <a:solidFill>
                  <a:srgbClr val="990033"/>
                </a:solidFill>
                <a:latin typeface="Arial" panose="020B0604020202020204" pitchFamily="34" charset="0"/>
                <a:ea typeface="BatangChe" panose="02030609000101010101" pitchFamily="49" charset="-127"/>
                <a:cs typeface="Arial" panose="020B0604020202020204" pitchFamily="34" charset="0"/>
              </a:rPr>
              <a:t>46%</a:t>
            </a:r>
            <a:r>
              <a:rPr lang="en-GB" sz="1600" dirty="0" smtClean="0">
                <a:solidFill>
                  <a:prstClr val="black"/>
                </a:solidFill>
                <a:latin typeface="Arial" panose="020B0604020202020204" pitchFamily="34" charset="0"/>
                <a:ea typeface="BatangChe" panose="02030609000101010101" pitchFamily="49" charset="-127"/>
                <a:cs typeface="Arial" panose="020B0604020202020204" pitchFamily="34" charset="0"/>
              </a:rPr>
              <a:t> of children aged 15 years</a:t>
            </a:r>
          </a:p>
          <a:p>
            <a:pPr fontAlgn="auto">
              <a:spcBef>
                <a:spcPts val="0"/>
              </a:spcBef>
              <a:spcAft>
                <a:spcPts val="0"/>
              </a:spcAft>
            </a:pPr>
            <a:endParaRPr lang="en-GB" sz="1100" dirty="0" smtClean="0">
              <a:solidFill>
                <a:prstClr val="black"/>
              </a:solidFill>
            </a:endParaRPr>
          </a:p>
          <a:p>
            <a:pPr fontAlgn="auto">
              <a:spcBef>
                <a:spcPts val="0"/>
              </a:spcBef>
              <a:spcAft>
                <a:spcPts val="0"/>
              </a:spcAft>
            </a:pPr>
            <a:r>
              <a:rPr lang="en-GB" sz="1100" dirty="0" smtClean="0">
                <a:solidFill>
                  <a:prstClr val="black"/>
                </a:solidFill>
              </a:rPr>
              <a:t>Data </a:t>
            </a:r>
            <a:r>
              <a:rPr lang="en-GB" sz="1100" dirty="0">
                <a:solidFill>
                  <a:prstClr val="black"/>
                </a:solidFill>
              </a:rPr>
              <a:t>from 2015/2013 dental health surveys</a:t>
            </a:r>
          </a:p>
          <a:p>
            <a:pPr fontAlgn="auto">
              <a:spcBef>
                <a:spcPts val="0"/>
              </a:spcBef>
              <a:spcAft>
                <a:spcPts val="0"/>
              </a:spcAft>
            </a:pPr>
            <a:endParaRPr lang="en-GB" sz="1600" b="1" dirty="0" smtClean="0">
              <a:solidFill>
                <a:prstClr val="black"/>
              </a:solidFill>
              <a:latin typeface="Arial" panose="020B0604020202020204" pitchFamily="34" charset="0"/>
              <a:ea typeface="BatangChe" panose="02030609000101010101" pitchFamily="49" charset="-127"/>
              <a:cs typeface="Arial" panose="020B0604020202020204" pitchFamily="34" charset="0"/>
            </a:endParaRPr>
          </a:p>
        </p:txBody>
      </p:sp>
    </p:spTree>
    <p:extLst>
      <p:ext uri="{BB962C8B-B14F-4D97-AF65-F5344CB8AC3E}">
        <p14:creationId xmlns:p14="http://schemas.microsoft.com/office/powerpoint/2010/main" val="3165491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403908" y="260648"/>
            <a:ext cx="7056784" cy="524951"/>
          </a:xfrm>
        </p:spPr>
        <p:txBody>
          <a:bodyPr>
            <a:normAutofit/>
          </a:bodyPr>
          <a:lstStyle/>
          <a:p>
            <a:r>
              <a:rPr lang="en-GB" sz="3200" dirty="0" smtClean="0"/>
              <a:t>UK diet compared with recommendations </a:t>
            </a:r>
            <a:endParaRPr lang="en-GB" sz="3200" dirty="0"/>
          </a:p>
        </p:txBody>
      </p:sp>
      <p:sp>
        <p:nvSpPr>
          <p:cNvPr id="12" name="TextBox 11"/>
          <p:cNvSpPr txBox="1"/>
          <p:nvPr/>
        </p:nvSpPr>
        <p:spPr>
          <a:xfrm>
            <a:off x="1456834" y="5530006"/>
            <a:ext cx="7488832" cy="615553"/>
          </a:xfrm>
          <a:prstGeom prst="rect">
            <a:avLst/>
          </a:prstGeom>
          <a:noFill/>
        </p:spPr>
        <p:txBody>
          <a:bodyPr wrap="square" rtlCol="0">
            <a:spAutoFit/>
          </a:bodyPr>
          <a:lstStyle/>
          <a:p>
            <a:pPr algn="r"/>
            <a:r>
              <a:rPr lang="en-GB" sz="1100" dirty="0" smtClean="0">
                <a:solidFill>
                  <a:srgbClr val="000000"/>
                </a:solidFill>
                <a:latin typeface="Calibri"/>
              </a:rPr>
              <a:t>Sources: National </a:t>
            </a:r>
            <a:r>
              <a:rPr lang="en-GB" sz="1100" dirty="0">
                <a:solidFill>
                  <a:srgbClr val="000000"/>
                </a:solidFill>
                <a:latin typeface="Calibri"/>
              </a:rPr>
              <a:t>Diet and Nutrition Survey (NDNS) years 7&amp; 8 (2014/15-2015/16)</a:t>
            </a:r>
          </a:p>
          <a:p>
            <a:pPr algn="r"/>
            <a:r>
              <a:rPr lang="en-GB" sz="1100" dirty="0" smtClean="0">
                <a:solidFill>
                  <a:srgbClr val="000000"/>
                </a:solidFill>
                <a:latin typeface="Calibri"/>
              </a:rPr>
              <a:t>Salt </a:t>
            </a:r>
            <a:r>
              <a:rPr lang="en-GB" sz="1100" dirty="0">
                <a:solidFill>
                  <a:srgbClr val="000000"/>
                </a:solidFill>
                <a:latin typeface="Calibri"/>
              </a:rPr>
              <a:t>intakes: adults: NDNS: salt intakes in adults 19-64 years in England 2014; children: NDNS: years 1-4 (2008/09-2011/12</a:t>
            </a:r>
            <a:r>
              <a:rPr lang="en-GB" sz="1100" dirty="0" smtClean="0">
                <a:solidFill>
                  <a:prstClr val="black"/>
                </a:solidFill>
              </a:rPr>
              <a:t>)</a:t>
            </a:r>
            <a:endParaRPr lang="en-GB" sz="1200" dirty="0" smtClean="0">
              <a:solidFill>
                <a:srgbClr val="000000"/>
              </a:solidFill>
              <a:latin typeface="Calibri"/>
            </a:endParaRPr>
          </a:p>
          <a:p>
            <a:pPr algn="r"/>
            <a:endParaRPr lang="en-GB" sz="1200" dirty="0">
              <a:solidFill>
                <a:srgbClr val="000000"/>
              </a:solidFill>
              <a:latin typeface="Calibri"/>
            </a:endParaRPr>
          </a:p>
        </p:txBody>
      </p:sp>
      <p:graphicFrame>
        <p:nvGraphicFramePr>
          <p:cNvPr id="5" name="Object 4"/>
          <p:cNvGraphicFramePr>
            <a:graphicFrameLocks noGrp="1" noChangeAspect="1"/>
          </p:cNvGraphicFramePr>
          <p:nvPr>
            <p:extLst>
              <p:ext uri="{D42A27DB-BD31-4B8C-83A1-F6EECF244321}">
                <p14:modId xmlns:p14="http://schemas.microsoft.com/office/powerpoint/2010/main" val="1490478820"/>
              </p:ext>
            </p:extLst>
          </p:nvPr>
        </p:nvGraphicFramePr>
        <p:xfrm>
          <a:off x="318963" y="1052736"/>
          <a:ext cx="8645525" cy="4292600"/>
        </p:xfrm>
        <a:graphic>
          <a:graphicData uri="http://schemas.openxmlformats.org/presentationml/2006/ole">
            <mc:AlternateContent xmlns:mc="http://schemas.openxmlformats.org/markup-compatibility/2006">
              <mc:Choice xmlns:v="urn:schemas-microsoft-com:vml" Requires="v">
                <p:oleObj spid="_x0000_s1031" name="Worksheet" r:id="rId5" imgW="7543935" imgH="3876583" progId="Excel.Sheet.12">
                  <p:embed/>
                </p:oleObj>
              </mc:Choice>
              <mc:Fallback>
                <p:oleObj name="Worksheet" r:id="rId5" imgW="7543935" imgH="3876583" progId="Excel.Sheet.12">
                  <p:embed/>
                  <p:pic>
                    <p:nvPicPr>
                      <p:cNvPr id="0" name=""/>
                      <p:cNvPicPr>
                        <a:picLocks noGrp="1" noChangeAspect="1" noChangeArrowheads="1"/>
                      </p:cNvPicPr>
                      <p:nvPr/>
                    </p:nvPicPr>
                    <p:blipFill>
                      <a:blip r:embed="rId6"/>
                      <a:srcRect/>
                      <a:stretch>
                        <a:fillRect/>
                      </a:stretch>
                    </p:blipFill>
                    <p:spPr bwMode="auto">
                      <a:xfrm>
                        <a:off x="318963" y="1052736"/>
                        <a:ext cx="8645525" cy="4292600"/>
                      </a:xfrm>
                      <a:prstGeom prst="rect">
                        <a:avLst/>
                      </a:prstGeom>
                      <a:noFill/>
                      <a:ln>
                        <a:noFill/>
                      </a:ln>
                      <a:extLst/>
                    </p:spPr>
                  </p:pic>
                </p:oleObj>
              </mc:Fallback>
            </mc:AlternateContent>
          </a:graphicData>
        </a:graphic>
      </p:graphicFrame>
      <p:sp>
        <p:nvSpPr>
          <p:cNvPr id="7" name="Footer Placeholder 4"/>
          <p:cNvSpPr>
            <a:spLocks noGrp="1"/>
          </p:cNvSpPr>
          <p:nvPr>
            <p:ph type="ftr" sz="quarter" idx="11"/>
          </p:nvPr>
        </p:nvSpPr>
        <p:spPr/>
        <p:txBody>
          <a:bodyPr/>
          <a:lstStyle/>
          <a:p>
            <a:pPr>
              <a:defRPr/>
            </a:pPr>
            <a:r>
              <a:rPr lang="en-US" dirty="0"/>
              <a:t>Understanding the evidence: early years &amp; school age</a:t>
            </a:r>
          </a:p>
        </p:txBody>
      </p:sp>
      <p:sp>
        <p:nvSpPr>
          <p:cNvPr id="8" name="Slide Number Placeholder 3"/>
          <p:cNvSpPr txBox="1">
            <a:spLocks/>
          </p:cNvSpPr>
          <p:nvPr/>
        </p:nvSpPr>
        <p:spPr>
          <a:xfrm>
            <a:off x="0" y="6308725"/>
            <a:ext cx="9144000" cy="549275"/>
          </a:xfrm>
          <a:prstGeom prst="rect">
            <a:avLst/>
          </a:prstGeom>
          <a:solidFill>
            <a:schemeClr val="bg2"/>
          </a:solidFill>
        </p:spPr>
        <p:txBody>
          <a:bodyPr vert="horz" wrap="square" lIns="0" tIns="0" rIns="91440" bIns="0" numCol="1" anchor="ctr" anchorCtr="0" compatLnSpc="1">
            <a:prstTxWarp prst="textNoShape">
              <a:avLst/>
            </a:prstTxWarp>
          </a:bodyPr>
          <a:lstStyle>
            <a:defPPr>
              <a:defRPr lang="en-US"/>
            </a:defPPr>
            <a:lvl1pPr algn="l" rtl="0" fontAlgn="base">
              <a:spcBef>
                <a:spcPct val="0"/>
              </a:spcBef>
              <a:spcAft>
                <a:spcPct val="0"/>
              </a:spcAft>
              <a:defRPr sz="1200" kern="1200">
                <a:solidFill>
                  <a:schemeClr val="bg1"/>
                </a:solidFill>
                <a:latin typeface="Arial" pitchFamily="84" charset="0"/>
                <a:ea typeface="ヒラギノ角ゴ Pro W3" pitchFamily="84" charset="-128"/>
                <a:cs typeface="ヒラギノ角ゴ Pro W3" pitchFamily="84" charset="-128"/>
              </a:defRPr>
            </a:lvl1pPr>
            <a:lvl2pPr marL="4572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2pPr>
            <a:lvl3pPr marL="9144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3pPr>
            <a:lvl4pPr marL="13716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4pPr>
            <a:lvl5pPr marL="18288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5pPr>
            <a:lvl6pPr marL="22860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6pPr>
            <a:lvl7pPr marL="27432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7pPr>
            <a:lvl8pPr marL="32004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8pPr>
            <a:lvl9pPr marL="36576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9pPr>
          </a:lstStyle>
          <a:p>
            <a:pPr marL="531813">
              <a:defRPr/>
            </a:pPr>
            <a:r>
              <a:rPr lang="en-US" smtClean="0"/>
              <a:t>  </a:t>
            </a:r>
            <a:fld id="{2565FA6D-D4C8-4C4C-AC4B-3269734D34D8}" type="slidenum">
              <a:rPr lang="en-US" smtClean="0"/>
              <a:pPr marL="531813">
                <a:defRPr/>
              </a:pPr>
              <a:t>3</a:t>
            </a:fld>
            <a:endParaRPr lang="en-US" dirty="0"/>
          </a:p>
        </p:txBody>
      </p:sp>
      <p:sp>
        <p:nvSpPr>
          <p:cNvPr id="9" name="Footer Placeholder 4"/>
          <p:cNvSpPr txBox="1">
            <a:spLocks/>
          </p:cNvSpPr>
          <p:nvPr/>
        </p:nvSpPr>
        <p:spPr>
          <a:xfrm>
            <a:off x="900113" y="6309320"/>
            <a:ext cx="8064375" cy="549275"/>
          </a:xfrm>
          <a:prstGeom prst="rect">
            <a:avLst/>
          </a:prstGeom>
        </p:spPr>
        <p:txBody>
          <a:bodyPr vert="horz" lIns="0" tIns="0" rIns="0" bIns="0" rtlCol="0" anchor="ctr"/>
          <a:lstStyle>
            <a:defPPr>
              <a:defRPr lang="en-US"/>
            </a:defPPr>
            <a:lvl1pPr marL="173038" indent="0" algn="l" rtl="0" fontAlgn="auto">
              <a:spcBef>
                <a:spcPts val="0"/>
              </a:spcBef>
              <a:spcAft>
                <a:spcPts val="0"/>
              </a:spcAft>
              <a:defRPr sz="1200" kern="1200" baseline="0">
                <a:solidFill>
                  <a:schemeClr val="bg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2pPr>
            <a:lvl3pPr marL="9144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3pPr>
            <a:lvl4pPr marL="13716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4pPr>
            <a:lvl5pPr marL="1828800" algn="l" rtl="0" fontAlgn="base">
              <a:spcBef>
                <a:spcPct val="0"/>
              </a:spcBef>
              <a:spcAft>
                <a:spcPct val="0"/>
              </a:spcAft>
              <a:defRPr sz="2400" kern="1200">
                <a:solidFill>
                  <a:schemeClr val="tx1"/>
                </a:solidFill>
                <a:latin typeface="Arial" pitchFamily="84" charset="0"/>
                <a:ea typeface="ヒラギノ角ゴ Pro W3" pitchFamily="84" charset="-128"/>
                <a:cs typeface="ヒラギノ角ゴ Pro W3" pitchFamily="84" charset="-128"/>
              </a:defRPr>
            </a:lvl5pPr>
            <a:lvl6pPr marL="22860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6pPr>
            <a:lvl7pPr marL="27432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7pPr>
            <a:lvl8pPr marL="32004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8pPr>
            <a:lvl9pPr marL="3657600" algn="l" defTabSz="457200" rtl="0" eaLnBrk="1" latinLnBrk="0" hangingPunct="1">
              <a:defRPr sz="2400" kern="1200">
                <a:solidFill>
                  <a:schemeClr val="tx1"/>
                </a:solidFill>
                <a:latin typeface="Arial" pitchFamily="84" charset="0"/>
                <a:ea typeface="ヒラギノ角ゴ Pro W3" pitchFamily="84" charset="-128"/>
                <a:cs typeface="ヒラギノ角ゴ Pro W3" pitchFamily="84" charset="-128"/>
              </a:defRPr>
            </a:lvl9pPr>
          </a:lstStyle>
          <a:p>
            <a:pPr>
              <a:defRPr/>
            </a:pPr>
            <a:endParaRPr lang="en-US" dirty="0"/>
          </a:p>
        </p:txBody>
      </p:sp>
    </p:spTree>
    <p:extLst>
      <p:ext uri="{BB962C8B-B14F-4D97-AF65-F5344CB8AC3E}">
        <p14:creationId xmlns:p14="http://schemas.microsoft.com/office/powerpoint/2010/main" val="34647688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Overconsumption of calories</a:t>
            </a:r>
            <a:endParaRPr lang="en-GB" b="1"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On average, compared with those with healthy body weights, overweight and obese children consume  between </a:t>
            </a:r>
            <a:r>
              <a:rPr lang="en-GB" b="1" dirty="0"/>
              <a:t>140 </a:t>
            </a:r>
            <a:r>
              <a:rPr lang="en-GB" dirty="0"/>
              <a:t>and </a:t>
            </a:r>
            <a:r>
              <a:rPr lang="en-GB" b="1" dirty="0"/>
              <a:t>500</a:t>
            </a:r>
            <a:r>
              <a:rPr lang="en-GB" dirty="0"/>
              <a:t> excess calories per day for boys and </a:t>
            </a:r>
            <a:r>
              <a:rPr lang="en-GB" b="1" dirty="0"/>
              <a:t>160</a:t>
            </a:r>
            <a:r>
              <a:rPr lang="en-GB" dirty="0"/>
              <a:t> and </a:t>
            </a:r>
            <a:r>
              <a:rPr lang="en-GB" b="1" dirty="0"/>
              <a:t>290 </a:t>
            </a:r>
            <a:r>
              <a:rPr lang="en-GB" dirty="0"/>
              <a:t>excess calories per day for girls, depending on their </a:t>
            </a:r>
            <a:r>
              <a:rPr lang="en-GB" dirty="0" smtClean="0"/>
              <a:t>age</a:t>
            </a:r>
          </a:p>
          <a:p>
            <a:pPr marL="0" indent="0"/>
            <a:endParaRPr lang="en-GB" dirty="0"/>
          </a:p>
          <a:p>
            <a:pPr lvl="0">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10"/>
          </p:nvPr>
        </p:nvSpPr>
        <p:spPr/>
        <p:txBody>
          <a:bodyPr/>
          <a:lstStyle/>
          <a:p>
            <a:pPr marL="531813">
              <a:defRPr/>
            </a:pPr>
            <a:r>
              <a:rPr lang="en-US" dirty="0">
                <a:solidFill>
                  <a:prstClr val="white"/>
                </a:solidFill>
              </a:rPr>
              <a:t>  </a:t>
            </a:r>
            <a:fld id="{2565FA6D-D4C8-4C4C-AC4B-3269734D34D8}" type="slidenum">
              <a:rPr lang="en-US" smtClean="0">
                <a:solidFill>
                  <a:prstClr val="white"/>
                </a:solidFill>
              </a:rPr>
              <a:pPr marL="531813">
                <a:defRPr/>
              </a:pPr>
              <a:t>4</a:t>
            </a:fld>
            <a:endParaRPr lang="en-US" dirty="0">
              <a:solidFill>
                <a:prstClr val="white"/>
              </a:solidFill>
            </a:endParaRPr>
          </a:p>
        </p:txBody>
      </p:sp>
      <p:sp>
        <p:nvSpPr>
          <p:cNvPr id="5" name="Footer Placeholder 4"/>
          <p:cNvSpPr>
            <a:spLocks noGrp="1"/>
          </p:cNvSpPr>
          <p:nvPr>
            <p:ph type="ftr" sz="quarter" idx="11"/>
          </p:nvPr>
        </p:nvSpPr>
        <p:spPr/>
        <p:txBody>
          <a:bodyPr/>
          <a:lstStyle/>
          <a:p>
            <a:pPr>
              <a:defRPr/>
            </a:pPr>
            <a:r>
              <a:rPr lang="en-GB" dirty="0">
                <a:solidFill>
                  <a:prstClr val="white"/>
                </a:solidFill>
              </a:rPr>
              <a:t>Calorie Reduction</a:t>
            </a:r>
            <a:endParaRPr lang="en-US" dirty="0">
              <a:solidFill>
                <a:prstClr val="white"/>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943522638"/>
              </p:ext>
            </p:extLst>
          </p:nvPr>
        </p:nvGraphicFramePr>
        <p:xfrm>
          <a:off x="1524000" y="2636912"/>
          <a:ext cx="6096000" cy="2865120"/>
        </p:xfrm>
        <a:graphic>
          <a:graphicData uri="http://schemas.openxmlformats.org/drawingml/2006/table">
            <a:tbl>
              <a:tblPr firstRow="1" bandRow="1">
                <a:tableStyleId>{5C22544A-7EE6-4342-B048-85BDC9FD1C3A}</a:tableStyleId>
              </a:tblPr>
              <a:tblGrid>
                <a:gridCol w="1175792"/>
                <a:gridCol w="1224136"/>
                <a:gridCol w="3696072"/>
              </a:tblGrid>
              <a:tr h="370840">
                <a:tc>
                  <a:txBody>
                    <a:bodyPr/>
                    <a:lstStyle/>
                    <a:p>
                      <a:r>
                        <a:rPr lang="en-GB" dirty="0" smtClean="0"/>
                        <a:t>Gender</a:t>
                      </a:r>
                      <a:endParaRPr lang="en-GB" dirty="0"/>
                    </a:p>
                  </a:txBody>
                  <a:tcPr/>
                </a:tc>
                <a:tc>
                  <a:txBody>
                    <a:bodyPr/>
                    <a:lstStyle/>
                    <a:p>
                      <a:r>
                        <a:rPr lang="en-GB" dirty="0" smtClean="0"/>
                        <a:t>Age</a:t>
                      </a:r>
                      <a:endParaRPr lang="en-GB" dirty="0"/>
                    </a:p>
                  </a:txBody>
                  <a:tcPr/>
                </a:tc>
                <a:tc>
                  <a:txBody>
                    <a:bodyPr/>
                    <a:lstStyle/>
                    <a:p>
                      <a:pPr algn="ctr"/>
                      <a:r>
                        <a:rPr lang="en-GB" dirty="0" smtClean="0"/>
                        <a:t>Overweight or obese: excess calorie intake</a:t>
                      </a:r>
                      <a:endParaRPr lang="en-GB" dirty="0"/>
                    </a:p>
                  </a:txBody>
                  <a:tcPr anchor="ctr"/>
                </a:tc>
              </a:tr>
              <a:tr h="370840">
                <a:tc>
                  <a:txBody>
                    <a:bodyPr/>
                    <a:lstStyle/>
                    <a:p>
                      <a:r>
                        <a:rPr lang="en-GB" dirty="0" smtClean="0"/>
                        <a:t>Boys</a:t>
                      </a:r>
                      <a:endParaRPr lang="en-GB" dirty="0"/>
                    </a:p>
                  </a:txBody>
                  <a:tcPr/>
                </a:tc>
                <a:tc>
                  <a:txBody>
                    <a:bodyPr/>
                    <a:lstStyle/>
                    <a:p>
                      <a:r>
                        <a:rPr lang="en-GB" dirty="0" smtClean="0"/>
                        <a:t>4</a:t>
                      </a:r>
                      <a:r>
                        <a:rPr lang="en-GB" baseline="0" dirty="0" smtClean="0"/>
                        <a:t> to</a:t>
                      </a:r>
                      <a:r>
                        <a:rPr lang="en-GB" dirty="0" smtClean="0"/>
                        <a:t>10</a:t>
                      </a:r>
                      <a:endParaRPr lang="en-GB" dirty="0"/>
                    </a:p>
                  </a:txBody>
                  <a:tcPr/>
                </a:tc>
                <a:tc>
                  <a:txBody>
                    <a:bodyPr/>
                    <a:lstStyle/>
                    <a:p>
                      <a:pPr algn="ctr"/>
                      <a:r>
                        <a:rPr lang="en-GB" dirty="0" smtClean="0"/>
                        <a:t>146</a:t>
                      </a:r>
                      <a:endParaRPr lang="en-GB" dirty="0"/>
                    </a:p>
                  </a:txBody>
                  <a:tcPr anchor="ctr"/>
                </a:tc>
              </a:tr>
              <a:tr h="370840">
                <a:tc>
                  <a:txBody>
                    <a:bodyPr/>
                    <a:lstStyle/>
                    <a:p>
                      <a:endParaRPr lang="en-GB"/>
                    </a:p>
                  </a:txBody>
                  <a:tcPr/>
                </a:tc>
                <a:tc>
                  <a:txBody>
                    <a:bodyPr/>
                    <a:lstStyle/>
                    <a:p>
                      <a:r>
                        <a:rPr lang="en-GB" dirty="0" smtClean="0"/>
                        <a:t>11 to 15</a:t>
                      </a:r>
                      <a:endParaRPr lang="en-GB" dirty="0"/>
                    </a:p>
                  </a:txBody>
                  <a:tcPr/>
                </a:tc>
                <a:tc>
                  <a:txBody>
                    <a:bodyPr/>
                    <a:lstStyle/>
                    <a:p>
                      <a:pPr algn="ctr"/>
                      <a:r>
                        <a:rPr lang="en-GB" dirty="0" smtClean="0"/>
                        <a:t>498</a:t>
                      </a:r>
                      <a:endParaRPr lang="en-GB" dirty="0"/>
                    </a:p>
                  </a:txBody>
                  <a:tcPr anchor="ctr"/>
                </a:tc>
              </a:tr>
              <a:tr h="370840">
                <a:tc>
                  <a:txBody>
                    <a:bodyPr/>
                    <a:lstStyle/>
                    <a:p>
                      <a:endParaRPr lang="en-GB"/>
                    </a:p>
                  </a:txBody>
                  <a:tcPr/>
                </a:tc>
                <a:tc>
                  <a:txBody>
                    <a:bodyPr/>
                    <a:lstStyle/>
                    <a:p>
                      <a:r>
                        <a:rPr lang="en-GB" dirty="0" smtClean="0"/>
                        <a:t>16 to 18</a:t>
                      </a:r>
                      <a:endParaRPr lang="en-GB" dirty="0"/>
                    </a:p>
                  </a:txBody>
                  <a:tcPr/>
                </a:tc>
                <a:tc>
                  <a:txBody>
                    <a:bodyPr/>
                    <a:lstStyle/>
                    <a:p>
                      <a:pPr algn="ctr"/>
                      <a:r>
                        <a:rPr lang="en-GB" dirty="0" smtClean="0"/>
                        <a:t>505</a:t>
                      </a:r>
                      <a:endParaRPr lang="en-GB" dirty="0"/>
                    </a:p>
                  </a:txBody>
                  <a:tcPr anchor="ctr"/>
                </a:tc>
              </a:tr>
              <a:tr h="370840">
                <a:tc>
                  <a:txBody>
                    <a:bodyPr/>
                    <a:lstStyle/>
                    <a:p>
                      <a:r>
                        <a:rPr lang="en-GB" dirty="0" smtClean="0"/>
                        <a:t>Girls</a:t>
                      </a:r>
                      <a:endParaRPr lang="en-GB" dirty="0"/>
                    </a:p>
                  </a:txBody>
                  <a:tcPr/>
                </a:tc>
                <a:tc>
                  <a:txBody>
                    <a:bodyPr/>
                    <a:lstStyle/>
                    <a:p>
                      <a:r>
                        <a:rPr lang="en-GB" dirty="0" smtClean="0"/>
                        <a:t>4 to 10</a:t>
                      </a:r>
                      <a:endParaRPr lang="en-GB" dirty="0"/>
                    </a:p>
                  </a:txBody>
                  <a:tcPr/>
                </a:tc>
                <a:tc>
                  <a:txBody>
                    <a:bodyPr/>
                    <a:lstStyle/>
                    <a:p>
                      <a:pPr algn="ctr"/>
                      <a:r>
                        <a:rPr lang="en-GB" dirty="0" smtClean="0"/>
                        <a:t>157</a:t>
                      </a:r>
                      <a:endParaRPr lang="en-GB" dirty="0"/>
                    </a:p>
                  </a:txBody>
                  <a:tcPr anchor="ctr"/>
                </a:tc>
              </a:tr>
              <a:tr h="370840">
                <a:tc>
                  <a:txBody>
                    <a:bodyPr/>
                    <a:lstStyle/>
                    <a:p>
                      <a:endParaRPr lang="en-GB"/>
                    </a:p>
                  </a:txBody>
                  <a:tcPr/>
                </a:tc>
                <a:tc>
                  <a:txBody>
                    <a:bodyPr/>
                    <a:lstStyle/>
                    <a:p>
                      <a:r>
                        <a:rPr lang="en-GB" dirty="0" smtClean="0"/>
                        <a:t>11 to 15</a:t>
                      </a:r>
                      <a:endParaRPr lang="en-GB" dirty="0"/>
                    </a:p>
                  </a:txBody>
                  <a:tcPr/>
                </a:tc>
                <a:tc>
                  <a:txBody>
                    <a:bodyPr/>
                    <a:lstStyle/>
                    <a:p>
                      <a:pPr algn="ctr"/>
                      <a:r>
                        <a:rPr lang="en-GB" dirty="0" smtClean="0"/>
                        <a:t>229</a:t>
                      </a:r>
                      <a:endParaRPr lang="en-GB" dirty="0"/>
                    </a:p>
                  </a:txBody>
                  <a:tcPr anchor="ctr"/>
                </a:tc>
              </a:tr>
              <a:tr h="370840">
                <a:tc>
                  <a:txBody>
                    <a:bodyPr/>
                    <a:lstStyle/>
                    <a:p>
                      <a:endParaRPr lang="en-GB"/>
                    </a:p>
                  </a:txBody>
                  <a:tcPr/>
                </a:tc>
                <a:tc>
                  <a:txBody>
                    <a:bodyPr/>
                    <a:lstStyle/>
                    <a:p>
                      <a:r>
                        <a:rPr lang="en-GB" dirty="0" smtClean="0"/>
                        <a:t>16 to 18</a:t>
                      </a:r>
                      <a:endParaRPr lang="en-GB" dirty="0"/>
                    </a:p>
                  </a:txBody>
                  <a:tcPr/>
                </a:tc>
                <a:tc>
                  <a:txBody>
                    <a:bodyPr/>
                    <a:lstStyle/>
                    <a:p>
                      <a:pPr algn="ctr"/>
                      <a:r>
                        <a:rPr lang="en-GB" dirty="0" smtClean="0"/>
                        <a:t>291</a:t>
                      </a:r>
                      <a:endParaRPr lang="en-GB" dirty="0"/>
                    </a:p>
                  </a:txBody>
                  <a:tcPr anchor="ctr"/>
                </a:tc>
              </a:tr>
            </a:tbl>
          </a:graphicData>
        </a:graphic>
      </p:graphicFrame>
    </p:spTree>
    <p:extLst>
      <p:ext uri="{BB962C8B-B14F-4D97-AF65-F5344CB8AC3E}">
        <p14:creationId xmlns:p14="http://schemas.microsoft.com/office/powerpoint/2010/main" val="2229468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2" y="620688"/>
            <a:ext cx="8028000" cy="648072"/>
          </a:xfrm>
        </p:spPr>
        <p:txBody>
          <a:bodyPr/>
          <a:lstStyle/>
          <a:p>
            <a:pPr algn="ctr"/>
            <a:r>
              <a:rPr lang="en-GB" b="1" dirty="0" smtClean="0"/>
              <a:t>Child overweight and obesity</a:t>
            </a:r>
            <a:endParaRPr lang="en-GB" b="1" dirty="0"/>
          </a:p>
        </p:txBody>
      </p:sp>
      <p:sp>
        <p:nvSpPr>
          <p:cNvPr id="3" name="Content Placeholder 2"/>
          <p:cNvSpPr>
            <a:spLocks noGrp="1"/>
          </p:cNvSpPr>
          <p:nvPr>
            <p:ph idx="1"/>
          </p:nvPr>
        </p:nvSpPr>
        <p:spPr/>
        <p:txBody>
          <a:bodyPr/>
          <a:lstStyle/>
          <a:p>
            <a:r>
              <a:rPr lang="en-GB" dirty="0" smtClean="0"/>
              <a:t>Body Mass Index status </a:t>
            </a:r>
            <a:r>
              <a:rPr lang="en-GB" altLang="en-US" dirty="0">
                <a:ea typeface="Times New Roman" panose="02020603050405020304" pitchFamily="18" charset="0"/>
                <a:cs typeface="Arial" panose="020B0604020202020204" pitchFamily="34" charset="0"/>
              </a:rPr>
              <a:t>of children by age, National Child Measurement Programme </a:t>
            </a:r>
            <a:r>
              <a:rPr lang="en-GB" altLang="en-US" dirty="0" smtClean="0">
                <a:ea typeface="Times New Roman" panose="02020603050405020304" pitchFamily="18" charset="0"/>
                <a:cs typeface="Arial" panose="020B0604020202020204" pitchFamily="34" charset="0"/>
              </a:rPr>
              <a:t>2016/17</a:t>
            </a:r>
            <a:endParaRPr lang="en-GB" dirty="0"/>
          </a:p>
        </p:txBody>
      </p:sp>
      <p:sp>
        <p:nvSpPr>
          <p:cNvPr id="4" name="Slide Number Placeholder 3"/>
          <p:cNvSpPr>
            <a:spLocks noGrp="1"/>
          </p:cNvSpPr>
          <p:nvPr>
            <p:ph type="sldNum" sz="quarter" idx="10"/>
          </p:nvPr>
        </p:nvSpPr>
        <p:spPr/>
        <p:txBody>
          <a:bodyPr/>
          <a:lstStyle/>
          <a:p>
            <a:pPr marL="531813">
              <a:defRPr/>
            </a:pPr>
            <a:r>
              <a:rPr lang="en-US" smtClean="0">
                <a:solidFill>
                  <a:prstClr val="white"/>
                </a:solidFill>
              </a:rPr>
              <a:t>  </a:t>
            </a:r>
            <a:fld id="{2565FA6D-D4C8-4C4C-AC4B-3269734D34D8}" type="slidenum">
              <a:rPr lang="en-US" smtClean="0">
                <a:solidFill>
                  <a:prstClr val="white"/>
                </a:solidFill>
              </a:rPr>
              <a:pPr marL="531813">
                <a:defRPr/>
              </a:pPr>
              <a:t>5</a:t>
            </a:fld>
            <a:endParaRPr lang="en-US" dirty="0">
              <a:solidFill>
                <a:prstClr val="white"/>
              </a:solidFill>
            </a:endParaRPr>
          </a:p>
        </p:txBody>
      </p:sp>
      <p:sp>
        <p:nvSpPr>
          <p:cNvPr id="5" name="Footer Placeholder 4"/>
          <p:cNvSpPr>
            <a:spLocks noGrp="1"/>
          </p:cNvSpPr>
          <p:nvPr>
            <p:ph type="ftr" sz="quarter" idx="11"/>
          </p:nvPr>
        </p:nvSpPr>
        <p:spPr/>
        <p:txBody>
          <a:bodyPr/>
          <a:lstStyle/>
          <a:p>
            <a:pPr>
              <a:defRPr/>
            </a:pPr>
            <a:r>
              <a:rPr lang="en-GB" dirty="0" smtClean="0">
                <a:solidFill>
                  <a:prstClr val="white"/>
                </a:solidFill>
              </a:rPr>
              <a:t>Calorie reduction</a:t>
            </a:r>
            <a:endParaRPr lang="en-US" dirty="0">
              <a:solidFill>
                <a:prstClr val="white"/>
              </a:solidFill>
            </a:endParaRPr>
          </a:p>
        </p:txBody>
      </p:sp>
      <p:sp>
        <p:nvSpPr>
          <p:cNvPr id="6" name="Rectangle 2"/>
          <p:cNvSpPr>
            <a:spLocks noChangeArrowheads="1"/>
          </p:cNvSpPr>
          <p:nvPr/>
        </p:nvSpPr>
        <p:spPr bwMode="auto">
          <a:xfrm>
            <a:off x="577835" y="1755296"/>
            <a:ext cx="7666573"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3"/>
          <p:cNvSpPr>
            <a:spLocks noChangeArrowheads="1"/>
          </p:cNvSpPr>
          <p:nvPr/>
        </p:nvSpPr>
        <p:spPr bwMode="auto">
          <a:xfrm>
            <a:off x="1475656" y="550279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6" name="Picture 2" descr="Infographic showing statistics on obesity in childr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0628" y="2063072"/>
            <a:ext cx="6099129" cy="4066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3946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Obesity affects us </a:t>
            </a:r>
            <a:r>
              <a:rPr lang="en-GB" b="1" dirty="0" smtClean="0"/>
              <a:t>all</a:t>
            </a:r>
            <a:endParaRPr lang="en-GB" b="1" dirty="0"/>
          </a:p>
        </p:txBody>
      </p:sp>
      <p:sp>
        <p:nvSpPr>
          <p:cNvPr id="3" name="Content Placeholder 2"/>
          <p:cNvSpPr>
            <a:spLocks noGrp="1"/>
          </p:cNvSpPr>
          <p:nvPr>
            <p:ph idx="1"/>
          </p:nvPr>
        </p:nvSpPr>
        <p:spPr/>
        <p:txBody>
          <a:bodyPr/>
          <a:lstStyle/>
          <a:p>
            <a:endParaRPr lang="en-GB" dirty="0" smtClean="0"/>
          </a:p>
          <a:p>
            <a:endParaRPr lang="en-GB" dirty="0"/>
          </a:p>
        </p:txBody>
      </p:sp>
      <p:sp>
        <p:nvSpPr>
          <p:cNvPr id="4" name="Slide Number Placeholder 3"/>
          <p:cNvSpPr>
            <a:spLocks noGrp="1"/>
          </p:cNvSpPr>
          <p:nvPr>
            <p:ph type="sldNum" sz="quarter" idx="10"/>
          </p:nvPr>
        </p:nvSpPr>
        <p:spPr/>
        <p:txBody>
          <a:bodyPr/>
          <a:lstStyle/>
          <a:p>
            <a:pPr marL="531813">
              <a:defRPr/>
            </a:pPr>
            <a:r>
              <a:rPr lang="en-US" smtClean="0">
                <a:solidFill>
                  <a:prstClr val="white"/>
                </a:solidFill>
              </a:rPr>
              <a:t>  </a:t>
            </a:r>
            <a:fld id="{2565FA6D-D4C8-4C4C-AC4B-3269734D34D8}" type="slidenum">
              <a:rPr lang="en-US" smtClean="0">
                <a:solidFill>
                  <a:prstClr val="white"/>
                </a:solidFill>
              </a:rPr>
              <a:pPr marL="531813">
                <a:defRPr/>
              </a:pPr>
              <a:t>6</a:t>
            </a:fld>
            <a:endParaRPr lang="en-US" dirty="0">
              <a:solidFill>
                <a:prstClr val="white"/>
              </a:solidFill>
            </a:endParaRPr>
          </a:p>
        </p:txBody>
      </p:sp>
      <p:sp>
        <p:nvSpPr>
          <p:cNvPr id="5" name="Footer Placeholder 4"/>
          <p:cNvSpPr>
            <a:spLocks noGrp="1"/>
          </p:cNvSpPr>
          <p:nvPr>
            <p:ph type="ftr" sz="quarter" idx="11"/>
          </p:nvPr>
        </p:nvSpPr>
        <p:spPr/>
        <p:txBody>
          <a:bodyPr/>
          <a:lstStyle/>
          <a:p>
            <a:pPr>
              <a:defRPr/>
            </a:pPr>
            <a:r>
              <a:rPr lang="en-GB" smtClean="0">
                <a:solidFill>
                  <a:prstClr val="white"/>
                </a:solidFill>
              </a:rPr>
              <a:t>Stakeholder briefing: sugar reduction- achieving the 20%</a:t>
            </a:r>
            <a:endParaRPr lang="en-US" dirty="0">
              <a:solidFill>
                <a:prstClr val="white"/>
              </a:solidFill>
            </a:endParaRPr>
          </a:p>
        </p:txBody>
      </p:sp>
      <p:pic>
        <p:nvPicPr>
          <p:cNvPr id="2050" name="Picture 2" descr="Infographic illustrating the economic costs of obe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340768"/>
            <a:ext cx="7236803"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4760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smtClean="0"/>
              <a:t> </a:t>
            </a:r>
            <a:fld id="{2565FA6D-D4C8-4C4C-AC4B-3269734D34D8}" type="slidenum">
              <a:rPr lang="en-US" smtClean="0"/>
              <a:pPr>
                <a:defRPr/>
              </a:pPr>
              <a:t>7</a:t>
            </a:fld>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41186"/>
            <a:ext cx="2469828" cy="3757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23528" y="4485118"/>
            <a:ext cx="2469828" cy="1015663"/>
          </a:xfrm>
          <a:prstGeom prst="rect">
            <a:avLst/>
          </a:prstGeom>
        </p:spPr>
        <p:txBody>
          <a:bodyPr wrap="square">
            <a:spAutoFit/>
          </a:bodyPr>
          <a:lstStyle/>
          <a:p>
            <a:r>
              <a:rPr lang="en-GB" sz="1200" b="1" dirty="0">
                <a:solidFill>
                  <a:srgbClr val="990033"/>
                </a:solidFill>
                <a:hlinkClick r:id="rId4"/>
              </a:rPr>
              <a:t>https://</a:t>
            </a:r>
            <a:r>
              <a:rPr lang="en-GB" sz="1200" b="1" dirty="0" smtClean="0">
                <a:solidFill>
                  <a:srgbClr val="990033"/>
                </a:solidFill>
                <a:hlinkClick r:id="rId4"/>
              </a:rPr>
              <a:t>www.gov.uk/government/publications/sacn-carbohydrates-and-health-report</a:t>
            </a:r>
            <a:endParaRPr lang="en-GB" sz="1200" b="1" dirty="0">
              <a:solidFill>
                <a:srgbClr val="990033"/>
              </a:solidFill>
            </a:endParaRPr>
          </a:p>
          <a:p>
            <a:endParaRPr lang="en-GB" sz="1200" b="1" dirty="0" smtClean="0">
              <a:solidFill>
                <a:srgbClr val="990033"/>
              </a:solidFill>
            </a:endParaRP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09228" y="400444"/>
            <a:ext cx="2386908" cy="376918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9" name="Rectangle 8"/>
          <p:cNvSpPr/>
          <p:nvPr/>
        </p:nvSpPr>
        <p:spPr>
          <a:xfrm>
            <a:off x="3409228" y="4493887"/>
            <a:ext cx="2458916" cy="646331"/>
          </a:xfrm>
          <a:prstGeom prst="rect">
            <a:avLst/>
          </a:prstGeom>
        </p:spPr>
        <p:txBody>
          <a:bodyPr wrap="square">
            <a:spAutoFit/>
          </a:bodyPr>
          <a:lstStyle/>
          <a:p>
            <a:pPr lvl="0"/>
            <a:r>
              <a:rPr lang="en-GB" sz="1200" b="1" dirty="0">
                <a:solidFill>
                  <a:prstClr val="black"/>
                </a:solidFill>
                <a:hlinkClick r:id="rId6"/>
              </a:rPr>
              <a:t>https://www.gov.uk/government/publications/sugar-reduction-from-evidence-into-action</a:t>
            </a:r>
            <a:endParaRPr lang="en-GB" sz="1200" b="1" dirty="0">
              <a:solidFill>
                <a:prstClr val="black"/>
              </a:solidFill>
            </a:endParaRPr>
          </a:p>
        </p:txBody>
      </p:sp>
      <p:pic>
        <p:nvPicPr>
          <p:cNvPr id="1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2201" y="428539"/>
            <a:ext cx="2401905" cy="3770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6409312" y="4485118"/>
            <a:ext cx="2364793" cy="830997"/>
          </a:xfrm>
          <a:prstGeom prst="rect">
            <a:avLst/>
          </a:prstGeom>
        </p:spPr>
        <p:txBody>
          <a:bodyPr wrap="square">
            <a:spAutoFit/>
          </a:bodyPr>
          <a:lstStyle/>
          <a:p>
            <a:r>
              <a:rPr lang="en-GB" sz="1200" b="1" dirty="0">
                <a:hlinkClick r:id="rId8"/>
              </a:rPr>
              <a:t>https://</a:t>
            </a:r>
            <a:r>
              <a:rPr lang="en-GB" sz="1200" b="1" dirty="0" smtClean="0">
                <a:hlinkClick r:id="rId8"/>
              </a:rPr>
              <a:t>www.gov.uk/government/publications/childhood-obesity-a-plan-for-action</a:t>
            </a:r>
            <a:endParaRPr lang="en-GB" sz="1200" b="1" dirty="0" smtClean="0"/>
          </a:p>
          <a:p>
            <a:endParaRPr lang="en-GB" sz="1200" dirty="0"/>
          </a:p>
        </p:txBody>
      </p:sp>
    </p:spTree>
    <p:extLst>
      <p:ext uri="{BB962C8B-B14F-4D97-AF65-F5344CB8AC3E}">
        <p14:creationId xmlns:p14="http://schemas.microsoft.com/office/powerpoint/2010/main" val="421016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2186"/>
            <a:ext cx="8244024" cy="648072"/>
          </a:xfrm>
        </p:spPr>
        <p:txBody>
          <a:bodyPr>
            <a:normAutofit/>
          </a:bodyPr>
          <a:lstStyle/>
          <a:p>
            <a:r>
              <a:rPr lang="en-GB" sz="3600" dirty="0" smtClean="0"/>
              <a:t>Sugar reduction: Achieving the 20%</a:t>
            </a:r>
            <a:endParaRPr lang="en-GB" sz="3600" dirty="0"/>
          </a:p>
        </p:txBody>
      </p:sp>
      <p:sp>
        <p:nvSpPr>
          <p:cNvPr id="3" name="Content Placeholder 2"/>
          <p:cNvSpPr>
            <a:spLocks noGrp="1"/>
          </p:cNvSpPr>
          <p:nvPr>
            <p:ph idx="1"/>
          </p:nvPr>
        </p:nvSpPr>
        <p:spPr>
          <a:xfrm>
            <a:off x="274588" y="908720"/>
            <a:ext cx="5956514" cy="5184576"/>
          </a:xfrm>
        </p:spPr>
        <p:txBody>
          <a:bodyPr/>
          <a:lstStyle/>
          <a:p>
            <a:pPr marL="0" lvl="0" indent="0"/>
            <a:r>
              <a:rPr lang="en-US" dirty="0" smtClean="0"/>
              <a:t>Following ten months of engagement, on the 30</a:t>
            </a:r>
            <a:r>
              <a:rPr lang="en-US" baseline="30000" dirty="0" smtClean="0"/>
              <a:t>th</a:t>
            </a:r>
            <a:r>
              <a:rPr lang="en-US" dirty="0" smtClean="0"/>
              <a:t> March 2017 PHE published technical guidelines for the food industry on sugar reduction. </a:t>
            </a:r>
            <a:r>
              <a:rPr lang="en-GB" dirty="0" smtClean="0"/>
              <a:t>The </a:t>
            </a:r>
            <a:r>
              <a:rPr lang="en-GB" dirty="0"/>
              <a:t>report sets out: </a:t>
            </a:r>
          </a:p>
          <a:p>
            <a:pPr>
              <a:buFont typeface="Arial" panose="020B0604020202020204" pitchFamily="34" charset="0"/>
              <a:buChar char="•"/>
            </a:pPr>
            <a:r>
              <a:rPr lang="en-GB" dirty="0"/>
              <a:t>T</a:t>
            </a:r>
            <a:r>
              <a:rPr lang="en-GB" dirty="0" smtClean="0"/>
              <a:t>he </a:t>
            </a:r>
            <a:r>
              <a:rPr lang="en-GB" dirty="0"/>
              <a:t>scope and approach of the </a:t>
            </a:r>
            <a:r>
              <a:rPr lang="en-GB" dirty="0" smtClean="0"/>
              <a:t>programme</a:t>
            </a:r>
            <a:endParaRPr lang="en-GB" dirty="0"/>
          </a:p>
          <a:p>
            <a:pPr lvl="0">
              <a:buFont typeface="Arial" panose="020B0604020202020204" pitchFamily="34" charset="0"/>
              <a:buChar char="•"/>
            </a:pPr>
            <a:r>
              <a:rPr lang="en-GB" dirty="0" smtClean="0"/>
              <a:t>Guidelines </a:t>
            </a:r>
            <a:r>
              <a:rPr lang="en-GB" dirty="0"/>
              <a:t>for all of the food industry on </a:t>
            </a:r>
            <a:r>
              <a:rPr lang="en-GB" dirty="0" smtClean="0"/>
              <a:t>total sugar levels in foods and calorie/portion size for single portions </a:t>
            </a:r>
          </a:p>
          <a:p>
            <a:pPr lvl="0">
              <a:buFont typeface="Arial" panose="020B0604020202020204" pitchFamily="34" charset="0"/>
              <a:buChar char="•"/>
            </a:pPr>
            <a:r>
              <a:rPr lang="en-GB" dirty="0"/>
              <a:t>A</a:t>
            </a:r>
            <a:r>
              <a:rPr lang="en-GB" dirty="0" smtClean="0"/>
              <a:t>n analysis of levels of sugar in key food categories, and soft drinks, for the year 2015</a:t>
            </a:r>
          </a:p>
          <a:p>
            <a:pPr lvl="0">
              <a:buFont typeface="Arial" panose="020B0604020202020204" pitchFamily="34" charset="0"/>
              <a:buChar char="•"/>
            </a:pPr>
            <a:r>
              <a:rPr lang="en-GB" dirty="0" smtClean="0"/>
              <a:t>Engagement with industry, non governmental organisations and other stakeholders</a:t>
            </a:r>
            <a:endParaRPr lang="en-GB" dirty="0"/>
          </a:p>
          <a:p>
            <a:pPr lvl="0">
              <a:buFont typeface="Arial" panose="020B0604020202020204" pitchFamily="34" charset="0"/>
              <a:buChar char="•"/>
            </a:pPr>
            <a:r>
              <a:rPr lang="en-GB" dirty="0"/>
              <a:t>K</a:t>
            </a:r>
            <a:r>
              <a:rPr lang="en-GB" dirty="0" smtClean="0"/>
              <a:t>ey </a:t>
            </a:r>
            <a:r>
              <a:rPr lang="en-GB" dirty="0"/>
              <a:t>future dates and the next steps in the </a:t>
            </a:r>
            <a:r>
              <a:rPr lang="en-GB" dirty="0" smtClean="0"/>
              <a:t>programme.</a:t>
            </a:r>
          </a:p>
          <a:p>
            <a:pPr marL="0" lvl="0" indent="0"/>
            <a:r>
              <a:rPr lang="en-GB" b="1" dirty="0" smtClean="0"/>
              <a:t>The programme will </a:t>
            </a:r>
            <a:r>
              <a:rPr lang="en-GB" b="1" dirty="0"/>
              <a:t>also help to reduce health </a:t>
            </a:r>
            <a:r>
              <a:rPr lang="en-GB" b="1" dirty="0" smtClean="0"/>
              <a:t>inequalities </a:t>
            </a:r>
            <a:r>
              <a:rPr lang="en-GB" b="1" dirty="0"/>
              <a:t>as sugar consumption, and </a:t>
            </a:r>
            <a:r>
              <a:rPr lang="en-GB" b="1" dirty="0" smtClean="0"/>
              <a:t>rates </a:t>
            </a:r>
            <a:r>
              <a:rPr lang="en-GB" b="1" dirty="0"/>
              <a:t>of obesity in children, tend to be highest in the most deprived.</a:t>
            </a:r>
          </a:p>
          <a:p>
            <a:pPr marL="0" lvl="0" indent="0"/>
            <a:endParaRPr lang="en-US" sz="1600" dirty="0" smtClean="0"/>
          </a:p>
        </p:txBody>
      </p:sp>
      <p:sp>
        <p:nvSpPr>
          <p:cNvPr id="4" name="Slide Number Placeholder 3"/>
          <p:cNvSpPr>
            <a:spLocks noGrp="1"/>
          </p:cNvSpPr>
          <p:nvPr>
            <p:ph type="sldNum" sz="quarter" idx="10"/>
          </p:nvPr>
        </p:nvSpPr>
        <p:spPr/>
        <p:txBody>
          <a:bodyPr/>
          <a:lstStyle/>
          <a:p>
            <a:pPr marL="531813">
              <a:defRPr/>
            </a:pPr>
            <a:r>
              <a:rPr lang="en-US" dirty="0" smtClean="0">
                <a:solidFill>
                  <a:prstClr val="white"/>
                </a:solidFill>
              </a:rPr>
              <a:t>  </a:t>
            </a:r>
            <a:fld id="{2565FA6D-D4C8-4C4C-AC4B-3269734D34D8}" type="slidenum">
              <a:rPr lang="en-US" smtClean="0">
                <a:solidFill>
                  <a:prstClr val="white"/>
                </a:solidFill>
              </a:rPr>
              <a:pPr marL="531813">
                <a:defRPr/>
              </a:pPr>
              <a:t>8</a:t>
            </a:fld>
            <a:endParaRPr lang="en-US" dirty="0">
              <a:solidFill>
                <a:prstClr val="white"/>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5059" y="935360"/>
            <a:ext cx="2815716" cy="397842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208034" y="4913784"/>
            <a:ext cx="2857983" cy="430887"/>
          </a:xfrm>
          <a:prstGeom prst="rect">
            <a:avLst/>
          </a:prstGeom>
        </p:spPr>
        <p:txBody>
          <a:bodyPr wrap="square">
            <a:spAutoFit/>
          </a:bodyPr>
          <a:lstStyle/>
          <a:p>
            <a:pPr algn="r"/>
            <a:r>
              <a:rPr lang="en-GB" sz="1100" b="1" dirty="0">
                <a:solidFill>
                  <a:prstClr val="black"/>
                </a:solidFill>
                <a:latin typeface="Arial"/>
                <a:cs typeface="+mn-cs"/>
                <a:hlinkClick r:id="rId4"/>
              </a:rPr>
              <a:t>https://www.gov.uk/government/publications/sugar-reduction-achieving-the-20</a:t>
            </a:r>
            <a:endParaRPr lang="en-GB" sz="1100" b="1" dirty="0">
              <a:solidFill>
                <a:prstClr val="black"/>
              </a:solidFill>
              <a:latin typeface="Arial"/>
              <a:cs typeface="+mn-cs"/>
            </a:endParaRPr>
          </a:p>
        </p:txBody>
      </p:sp>
    </p:spTree>
    <p:extLst>
      <p:ext uri="{BB962C8B-B14F-4D97-AF65-F5344CB8AC3E}">
        <p14:creationId xmlns:p14="http://schemas.microsoft.com/office/powerpoint/2010/main" val="3546472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028000" cy="648072"/>
          </a:xfrm>
        </p:spPr>
        <p:txBody>
          <a:bodyPr/>
          <a:lstStyle/>
          <a:p>
            <a:r>
              <a:rPr lang="en-GB" dirty="0" smtClean="0"/>
              <a:t>Guidelines for industry: principles </a:t>
            </a:r>
            <a:endParaRPr lang="en-GB" dirty="0"/>
          </a:p>
        </p:txBody>
      </p:sp>
      <p:sp>
        <p:nvSpPr>
          <p:cNvPr id="3" name="Content Placeholder 2"/>
          <p:cNvSpPr>
            <a:spLocks noGrp="1"/>
          </p:cNvSpPr>
          <p:nvPr>
            <p:ph idx="1"/>
          </p:nvPr>
        </p:nvSpPr>
        <p:spPr>
          <a:xfrm>
            <a:off x="395536" y="908720"/>
            <a:ext cx="8424936" cy="5760640"/>
          </a:xfrm>
        </p:spPr>
        <p:txBody>
          <a:bodyPr/>
          <a:lstStyle/>
          <a:p>
            <a:r>
              <a:rPr lang="en-GB" b="1" dirty="0" smtClean="0"/>
              <a:t>Overall target is to reduce sugar by 20% by </a:t>
            </a:r>
            <a:r>
              <a:rPr lang="en-GB" b="1" dirty="0"/>
              <a:t>2020 (5% reduction in year 1</a:t>
            </a:r>
            <a:r>
              <a:rPr lang="en-GB" b="1" dirty="0" smtClean="0"/>
              <a:t>) through </a:t>
            </a:r>
            <a:r>
              <a:rPr lang="en-GB" b="1" dirty="0"/>
              <a:t>: </a:t>
            </a:r>
            <a:endParaRPr lang="en-GB" b="1" dirty="0" smtClean="0"/>
          </a:p>
          <a:p>
            <a:pPr marL="0" indent="0"/>
            <a:r>
              <a:rPr lang="en-GB" dirty="0" smtClean="0"/>
              <a:t>A voluntary programme of work giving businesses three methods to reduce the sugar in their products:</a:t>
            </a:r>
          </a:p>
          <a:p>
            <a:pPr marL="457200" indent="-457200">
              <a:buFont typeface="+mj-lt"/>
              <a:buAutoNum type="arabicPeriod"/>
            </a:pPr>
            <a:r>
              <a:rPr lang="en-GB" dirty="0" smtClean="0"/>
              <a:t>product reformulation to lower sugar levels present per 100g/ml </a:t>
            </a:r>
          </a:p>
          <a:p>
            <a:pPr marL="457200" lvl="0" indent="-457200">
              <a:buFont typeface="+mj-lt"/>
              <a:buAutoNum type="arabicPeriod"/>
            </a:pPr>
            <a:r>
              <a:rPr lang="en-GB" dirty="0" smtClean="0"/>
              <a:t>reduction in the portion size of, and/or the number of calories in, products that are likely to be consumed by an individual at one time. This means less sugar as well as calories and/or fat</a:t>
            </a:r>
          </a:p>
          <a:p>
            <a:pPr marL="457200" lvl="0" indent="-457200">
              <a:buFont typeface="+mj-lt"/>
              <a:buAutoNum type="arabicPeriod"/>
            </a:pPr>
            <a:r>
              <a:rPr lang="en-GB" dirty="0" smtClean="0"/>
              <a:t>a shift in consumer purchasing towards lower/no added sugar products</a:t>
            </a:r>
          </a:p>
          <a:p>
            <a:pPr marL="0" indent="0"/>
            <a:endParaRPr lang="en-GB" i="1" dirty="0" smtClean="0"/>
          </a:p>
          <a:p>
            <a:pPr>
              <a:buFont typeface="Arial" panose="020B0604020202020204" pitchFamily="34" charset="0"/>
              <a:buChar char="•"/>
            </a:pPr>
            <a:r>
              <a:rPr lang="en-GB" dirty="0" smtClean="0"/>
              <a:t>The </a:t>
            </a:r>
            <a:r>
              <a:rPr lang="en-GB" dirty="0"/>
              <a:t>reductions should be accompanied by reductions in calories, where possible, and should not be compensated for by increases in saturated </a:t>
            </a:r>
            <a:r>
              <a:rPr lang="en-GB" dirty="0" smtClean="0"/>
              <a:t>fat.</a:t>
            </a:r>
          </a:p>
          <a:p>
            <a:pPr>
              <a:buFont typeface="Arial" panose="020B0604020202020204" pitchFamily="34" charset="0"/>
              <a:buChar char="•"/>
            </a:pPr>
            <a:r>
              <a:rPr lang="en-GB" dirty="0"/>
              <a:t>Work to achieve the 2017 salt targets should continue alongside the sugar reduction programme </a:t>
            </a:r>
          </a:p>
          <a:p>
            <a:pPr>
              <a:buFont typeface="Arial" panose="020B0604020202020204" pitchFamily="34" charset="0"/>
              <a:buChar char="•"/>
            </a:pPr>
            <a:endParaRPr lang="en-GB" sz="2000" dirty="0"/>
          </a:p>
          <a:p>
            <a:pPr marL="285750" indent="-285750">
              <a:buFont typeface="Arial" panose="020B0604020202020204" pitchFamily="34" charset="0"/>
              <a:buChar char="•"/>
            </a:pPr>
            <a:endParaRPr lang="en-GB" sz="1600" dirty="0"/>
          </a:p>
        </p:txBody>
      </p:sp>
      <p:sp>
        <p:nvSpPr>
          <p:cNvPr id="4" name="Slide Number Placeholder 3"/>
          <p:cNvSpPr>
            <a:spLocks noGrp="1"/>
          </p:cNvSpPr>
          <p:nvPr>
            <p:ph type="sldNum" sz="quarter" idx="10"/>
          </p:nvPr>
        </p:nvSpPr>
        <p:spPr/>
        <p:txBody>
          <a:bodyPr/>
          <a:lstStyle/>
          <a:p>
            <a:pPr marL="531813">
              <a:defRPr/>
            </a:pPr>
            <a:r>
              <a:rPr lang="en-US" smtClean="0"/>
              <a:t>  </a:t>
            </a:r>
            <a:fld id="{2565FA6D-D4C8-4C4C-AC4B-3269734D34D8}" type="slidenum">
              <a:rPr lang="en-US" smtClean="0"/>
              <a:pPr marL="531813">
                <a:defRPr/>
              </a:pPr>
              <a:t>9</a:t>
            </a:fld>
            <a:endParaRPr lang="en-US" dirty="0"/>
          </a:p>
        </p:txBody>
      </p:sp>
    </p:spTree>
    <p:extLst>
      <p:ext uri="{BB962C8B-B14F-4D97-AF65-F5344CB8AC3E}">
        <p14:creationId xmlns:p14="http://schemas.microsoft.com/office/powerpoint/2010/main" val="2316274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Public Health England">
      <a:dk1>
        <a:sysClr val="windowText" lastClr="000000"/>
      </a:dk1>
      <a:lt1>
        <a:sysClr val="window" lastClr="FFFFFF"/>
      </a:lt1>
      <a:dk2>
        <a:srgbClr val="009966"/>
      </a:dk2>
      <a:lt2>
        <a:srgbClr val="98002E"/>
      </a:lt2>
      <a:accent1>
        <a:srgbClr val="11175E"/>
      </a:accent1>
      <a:accent2>
        <a:srgbClr val="D8B5A3"/>
      </a:accent2>
      <a:accent3>
        <a:srgbClr val="F9A25E"/>
      </a:accent3>
      <a:accent4>
        <a:srgbClr val="EEB111"/>
      </a:accent4>
      <a:accent5>
        <a:srgbClr val="00B274"/>
      </a:accent5>
      <a:accent6>
        <a:srgbClr val="A7A9AC"/>
      </a:accent6>
      <a:hlink>
        <a:srgbClr val="00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5547DEF730D74EA5543201242B40D3" ma:contentTypeVersion="5" ma:contentTypeDescription="Create a new document." ma:contentTypeScope="" ma:versionID="b96b04cdc5a24c8099c011e34168e23a">
  <xsd:schema xmlns:xsd="http://www.w3.org/2001/XMLSchema" xmlns:xs="http://www.w3.org/2001/XMLSchema" xmlns:p="http://schemas.microsoft.com/office/2006/metadata/properties" xmlns:ns1="http://schemas.microsoft.com/sharepoint/v3" targetNamespace="http://schemas.microsoft.com/office/2006/metadata/properties" ma:root="true" ma:fieldsID="5a2934534a101b84ced13955cceec645"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D7DF92C-BA88-4E07-9DED-50AECC518B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92F07B-CA65-4545-9761-5CBD70570C6C}">
  <ds:schemaRefs>
    <ds:schemaRef ds:uri="http://schemas.microsoft.com/sharepoint/v3/contenttype/forms"/>
  </ds:schemaRefs>
</ds:datastoreItem>
</file>

<file path=customXml/itemProps3.xml><?xml version="1.0" encoding="utf-8"?>
<ds:datastoreItem xmlns:ds="http://schemas.openxmlformats.org/officeDocument/2006/customXml" ds:itemID="{E21BA55E-5A15-436E-A8C3-DCB566ECEBCE}">
  <ds:schemaRefs>
    <ds:schemaRef ds:uri="http://schemas.microsoft.com/sharepoint/v3"/>
    <ds:schemaRef ds:uri="http://schemas.microsoft.com/office/infopath/2007/PartnerControls"/>
    <ds:schemaRef ds:uri="http://purl.org/dc/elements/1.1/"/>
    <ds:schemaRef ds:uri="http://schemas.openxmlformats.org/package/2006/metadata/core-properties"/>
    <ds:schemaRef ds:uri="http://purl.org/dc/terms/"/>
    <ds:schemaRef ds:uri="http://schemas.microsoft.com/office/2006/metadata/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6535</TotalTime>
  <Words>2574</Words>
  <Application>Microsoft Office PowerPoint</Application>
  <PresentationFormat>On-screen Show (4:3)</PresentationFormat>
  <Paragraphs>227</Paragraphs>
  <Slides>18</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Worksheet</vt:lpstr>
      <vt:lpstr>UK’s Sugar reduction and wider reformulation programme   Alison Tedstone Deputy Director Diet and Obesity / Chief Nutritionist  Public Health England  March 2018  </vt:lpstr>
      <vt:lpstr>Prevalence of excess weight and tooth decay among children </vt:lpstr>
      <vt:lpstr>UK diet compared with recommendations </vt:lpstr>
      <vt:lpstr>Overconsumption of calories</vt:lpstr>
      <vt:lpstr>Child overweight and obesity</vt:lpstr>
      <vt:lpstr>Obesity affects us all</vt:lpstr>
      <vt:lpstr>PowerPoint Presentation</vt:lpstr>
      <vt:lpstr>Sugar reduction: Achieving the 20%</vt:lpstr>
      <vt:lpstr>Guidelines for industry: principles </vt:lpstr>
      <vt:lpstr>Taking out 20% of sugar in products </vt:lpstr>
      <vt:lpstr>Why we need OOH involvement</vt:lpstr>
      <vt:lpstr>Soft drinks industry levy</vt:lpstr>
      <vt:lpstr>Spring 2018 progress report</vt:lpstr>
      <vt:lpstr>Calorie reduction: the scope and ambition for action</vt:lpstr>
      <vt:lpstr>Calorie reduction ambition</vt:lpstr>
      <vt:lpstr>Health economic and other benefits</vt:lpstr>
      <vt:lpstr>Next steps</vt:lpstr>
      <vt:lpstr>Alison Tedstone Deputy Director Diet and Obesity / Chief Nutritionist  Public Health England</vt:lpstr>
    </vt:vector>
  </TitlesOfParts>
  <Company>Cabinet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Presentation-standard</dc:title>
  <dc:creator>Anita Bennett</dc:creator>
  <cp:lastModifiedBy>u441131</cp:lastModifiedBy>
  <cp:revision>388</cp:revision>
  <cp:lastPrinted>2018-03-15T12:49:23Z</cp:lastPrinted>
  <dcterms:created xsi:type="dcterms:W3CDTF">2012-10-10T09:02:29Z</dcterms:created>
  <dcterms:modified xsi:type="dcterms:W3CDTF">2018-03-23T12:55:01Z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0x010100855547DEF730D74EA5543201242B40D3</vt:lpwstr>
  </property>
</Properties>
</file>